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commentAuthors.xml><?xml version="1.0" encoding="utf-8"?>
<p:cmAuthorLst xmlns:a="http://schemas.openxmlformats.org/drawingml/2006/main" xmlns:r="http://schemas.openxmlformats.org/officeDocument/2006/relationships" xmlns:p="http://schemas.openxmlformats.org/presentationml/2006/main">
  <p:cmAuthor id="1" name="Peter Cooke" initials="PC" lastIdx="1" clrIdx="0">
    <p:extLst>
      <p:ext uri="{19B8F6BF-5375-455C-9EA6-DF929625EA0E}">
        <p15:presenceInfo xmlns:p15="http://schemas.microsoft.com/office/powerpoint/2012/main" userId="Peter Coo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826"/>
    <a:srgbClr val="363636"/>
    <a:srgbClr val="2C2925"/>
    <a:srgbClr val="78838E"/>
    <a:srgbClr val="E02725"/>
    <a:srgbClr val="F6F6F8"/>
    <a:srgbClr val="37B876"/>
    <a:srgbClr val="014051"/>
    <a:srgbClr val="F15060"/>
    <a:srgbClr val="CE7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C2C96-EE81-429E-85B9-5526B2CDF6DD}" v="153" dt="2018-09-17T09:20:03.2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95046" autoAdjust="0"/>
  </p:normalViewPr>
  <p:slideViewPr>
    <p:cSldViewPr snapToGrid="0">
      <p:cViewPr varScale="1">
        <p:scale>
          <a:sx n="82" d="100"/>
          <a:sy n="82" d="100"/>
        </p:scale>
        <p:origin x="960"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i Kundi" userId="d93fbb6c-a87c-478f-ac24-89f07cbc983d" providerId="ADAL" clId="{308C2C96-EE81-429E-85B9-5526B2CDF6DD}"/>
    <pc:docChg chg="custSel modSld">
      <pc:chgData name="Armi Kundi" userId="d93fbb6c-a87c-478f-ac24-89f07cbc983d" providerId="ADAL" clId="{308C2C96-EE81-429E-85B9-5526B2CDF6DD}" dt="2018-09-17T09:20:03.221" v="149" actId="20577"/>
      <pc:docMkLst>
        <pc:docMk/>
      </pc:docMkLst>
      <pc:sldChg chg="modSp modAnim">
        <pc:chgData name="Armi Kundi" userId="d93fbb6c-a87c-478f-ac24-89f07cbc983d" providerId="ADAL" clId="{308C2C96-EE81-429E-85B9-5526B2CDF6DD}" dt="2018-09-17T09:20:03.221" v="149" actId="20577"/>
        <pc:sldMkLst>
          <pc:docMk/>
          <pc:sldMk cId="129817252" sldId="272"/>
        </pc:sldMkLst>
        <pc:spChg chg="mod">
          <ac:chgData name="Armi Kundi" userId="d93fbb6c-a87c-478f-ac24-89f07cbc983d" providerId="ADAL" clId="{308C2C96-EE81-429E-85B9-5526B2CDF6DD}" dt="2018-09-17T09:17:45.165" v="78" actId="1076"/>
          <ac:spMkLst>
            <pc:docMk/>
            <pc:sldMk cId="129817252" sldId="272"/>
            <ac:spMk id="6" creationId="{00000000-0000-0000-0000-000000000000}"/>
          </ac:spMkLst>
        </pc:spChg>
        <pc:spChg chg="mod">
          <ac:chgData name="Armi Kundi" userId="d93fbb6c-a87c-478f-ac24-89f07cbc983d" providerId="ADAL" clId="{308C2C96-EE81-429E-85B9-5526B2CDF6DD}" dt="2018-09-17T09:20:03.221" v="149" actId="20577"/>
          <ac:spMkLst>
            <pc:docMk/>
            <pc:sldMk cId="129817252" sldId="272"/>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39238539-BEFD-450F-991F-FAE57D22D50C}" type="datetimeFigureOut">
              <a:rPr lang="en-GB" smtClean="0"/>
              <a:t>17/09/2018</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C49A592C-C974-4913-9DAF-E82C7F38E863}" type="slidenum">
              <a:rPr lang="en-GB" smtClean="0"/>
              <a:t>‹#›</a:t>
            </a:fld>
            <a:endParaRPr lang="en-GB" dirty="0"/>
          </a:p>
        </p:txBody>
      </p:sp>
    </p:spTree>
    <p:extLst>
      <p:ext uri="{BB962C8B-B14F-4D97-AF65-F5344CB8AC3E}">
        <p14:creationId xmlns:p14="http://schemas.microsoft.com/office/powerpoint/2010/main" val="328057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we’re a global company, we have offices in 3 countries, we are headquartered in the UK.</a:t>
            </a:r>
          </a:p>
        </p:txBody>
      </p:sp>
      <p:sp>
        <p:nvSpPr>
          <p:cNvPr id="4" name="Slide Number Placeholder 3"/>
          <p:cNvSpPr>
            <a:spLocks noGrp="1"/>
          </p:cNvSpPr>
          <p:nvPr>
            <p:ph type="sldNum" sz="quarter" idx="10"/>
          </p:nvPr>
        </p:nvSpPr>
        <p:spPr/>
        <p:txBody>
          <a:bodyPr/>
          <a:lstStyle/>
          <a:p>
            <a:fld id="{C49A592C-C974-4913-9DAF-E82C7F38E863}" type="slidenum">
              <a:rPr lang="en-GB" smtClean="0"/>
              <a:t>2</a:t>
            </a:fld>
            <a:endParaRPr lang="en-GB" dirty="0"/>
          </a:p>
        </p:txBody>
      </p:sp>
    </p:spTree>
    <p:extLst>
      <p:ext uri="{BB962C8B-B14F-4D97-AF65-F5344CB8AC3E}">
        <p14:creationId xmlns:p14="http://schemas.microsoft.com/office/powerpoint/2010/main" val="311333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been working with this technology for nearly 10 years now. All UK sites are our customers.</a:t>
            </a:r>
          </a:p>
          <a:p>
            <a:endParaRPr lang="en-GB" dirty="0"/>
          </a:p>
          <a:p>
            <a:r>
              <a:rPr lang="en-GB" dirty="0"/>
              <a:t>We have successfully helped them deliver their Windows applications, most of our customers are on Windows10. </a:t>
            </a:r>
          </a:p>
          <a:p>
            <a:endParaRPr lang="en-GB" dirty="0"/>
          </a:p>
          <a:p>
            <a:r>
              <a:rPr lang="en-GB" dirty="0"/>
              <a:t>Legacy apps, maybe that require old versions of driver, we can virtualize those and not jeopardise their new Win10 environment by the legacy app being virtualised. </a:t>
            </a:r>
          </a:p>
          <a:p>
            <a:endParaRPr lang="en-GB" dirty="0"/>
          </a:p>
        </p:txBody>
      </p:sp>
      <p:sp>
        <p:nvSpPr>
          <p:cNvPr id="4" name="Slide Number Placeholder 3"/>
          <p:cNvSpPr>
            <a:spLocks noGrp="1"/>
          </p:cNvSpPr>
          <p:nvPr>
            <p:ph type="sldNum" sz="quarter" idx="10"/>
          </p:nvPr>
        </p:nvSpPr>
        <p:spPr/>
        <p:txBody>
          <a:bodyPr/>
          <a:lstStyle/>
          <a:p>
            <a:fld id="{C49A592C-C974-4913-9DAF-E82C7F38E863}" type="slidenum">
              <a:rPr lang="en-GB" smtClean="0"/>
              <a:t>18</a:t>
            </a:fld>
            <a:endParaRPr lang="en-GB" dirty="0"/>
          </a:p>
        </p:txBody>
      </p:sp>
    </p:spTree>
    <p:extLst>
      <p:ext uri="{BB962C8B-B14F-4D97-AF65-F5344CB8AC3E}">
        <p14:creationId xmlns:p14="http://schemas.microsoft.com/office/powerpoint/2010/main" val="3986505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package up legacy versions of Java. Could isolate Java – so helping with security message by not being forced to install, for example old versions of Java. </a:t>
            </a:r>
          </a:p>
        </p:txBody>
      </p:sp>
      <p:sp>
        <p:nvSpPr>
          <p:cNvPr id="4" name="Slide Number Placeholder 3"/>
          <p:cNvSpPr>
            <a:spLocks noGrp="1"/>
          </p:cNvSpPr>
          <p:nvPr>
            <p:ph type="sldNum" sz="quarter" idx="10"/>
          </p:nvPr>
        </p:nvSpPr>
        <p:spPr/>
        <p:txBody>
          <a:bodyPr/>
          <a:lstStyle/>
          <a:p>
            <a:fld id="{C49A592C-C974-4913-9DAF-E82C7F38E863}" type="slidenum">
              <a:rPr lang="en-GB" smtClean="0"/>
              <a:t>19</a:t>
            </a:fld>
            <a:endParaRPr lang="en-GB" dirty="0"/>
          </a:p>
        </p:txBody>
      </p:sp>
    </p:spTree>
    <p:extLst>
      <p:ext uri="{BB962C8B-B14F-4D97-AF65-F5344CB8AC3E}">
        <p14:creationId xmlns:p14="http://schemas.microsoft.com/office/powerpoint/2010/main" val="1175510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49A592C-C974-4913-9DAF-E82C7F38E863}" type="slidenum">
              <a:rPr lang="en-GB" smtClean="0"/>
              <a:t>20</a:t>
            </a:fld>
            <a:endParaRPr lang="en-GB" dirty="0"/>
          </a:p>
        </p:txBody>
      </p:sp>
    </p:spTree>
    <p:extLst>
      <p:ext uri="{BB962C8B-B14F-4D97-AF65-F5344CB8AC3E}">
        <p14:creationId xmlns:p14="http://schemas.microsoft.com/office/powerpoint/2010/main" val="2918359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a:p>
        </p:txBody>
      </p:sp>
      <p:sp>
        <p:nvSpPr>
          <p:cNvPr id="4" name="Slide Number Placeholder 3"/>
          <p:cNvSpPr>
            <a:spLocks noGrp="1"/>
          </p:cNvSpPr>
          <p:nvPr>
            <p:ph type="sldNum" sz="quarter" idx="10"/>
          </p:nvPr>
        </p:nvSpPr>
        <p:spPr/>
        <p:txBody>
          <a:bodyPr/>
          <a:lstStyle/>
          <a:p>
            <a:fld id="{C49A592C-C974-4913-9DAF-E82C7F38E863}" type="slidenum">
              <a:rPr lang="en-GB" smtClean="0"/>
              <a:t>22</a:t>
            </a:fld>
            <a:endParaRPr lang="en-GB"/>
          </a:p>
        </p:txBody>
      </p:sp>
    </p:spTree>
    <p:extLst>
      <p:ext uri="{BB962C8B-B14F-4D97-AF65-F5344CB8AC3E}">
        <p14:creationId xmlns:p14="http://schemas.microsoft.com/office/powerpoint/2010/main" val="129096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a:p>
        </p:txBody>
      </p:sp>
      <p:sp>
        <p:nvSpPr>
          <p:cNvPr id="4" name="Slide Number Placeholder 3"/>
          <p:cNvSpPr>
            <a:spLocks noGrp="1"/>
          </p:cNvSpPr>
          <p:nvPr>
            <p:ph type="sldNum" sz="quarter" idx="10"/>
          </p:nvPr>
        </p:nvSpPr>
        <p:spPr/>
        <p:txBody>
          <a:bodyPr/>
          <a:lstStyle/>
          <a:p>
            <a:fld id="{C49A592C-C974-4913-9DAF-E82C7F38E863}" type="slidenum">
              <a:rPr lang="en-GB" smtClean="0"/>
              <a:t>23</a:t>
            </a:fld>
            <a:endParaRPr lang="en-GB"/>
          </a:p>
        </p:txBody>
      </p:sp>
    </p:spTree>
    <p:extLst>
      <p:ext uri="{BB962C8B-B14F-4D97-AF65-F5344CB8AC3E}">
        <p14:creationId xmlns:p14="http://schemas.microsoft.com/office/powerpoint/2010/main" val="3384322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a:p>
        </p:txBody>
      </p:sp>
      <p:sp>
        <p:nvSpPr>
          <p:cNvPr id="4" name="Slide Number Placeholder 3"/>
          <p:cNvSpPr>
            <a:spLocks noGrp="1"/>
          </p:cNvSpPr>
          <p:nvPr>
            <p:ph type="sldNum" sz="quarter" idx="10"/>
          </p:nvPr>
        </p:nvSpPr>
        <p:spPr/>
        <p:txBody>
          <a:bodyPr/>
          <a:lstStyle/>
          <a:p>
            <a:fld id="{C49A592C-C974-4913-9DAF-E82C7F38E863}" type="slidenum">
              <a:rPr lang="en-GB" smtClean="0"/>
              <a:t>24</a:t>
            </a:fld>
            <a:endParaRPr lang="en-GB"/>
          </a:p>
        </p:txBody>
      </p:sp>
    </p:spTree>
    <p:extLst>
      <p:ext uri="{BB962C8B-B14F-4D97-AF65-F5344CB8AC3E}">
        <p14:creationId xmlns:p14="http://schemas.microsoft.com/office/powerpoint/2010/main" val="2976355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a:latin typeface="Proxima Nova A Cond Black" panose="02000506030000020004" pitchFamily="50" charset="0"/>
              </a:rPr>
              <a:t>Any app. Any device.</a:t>
            </a:r>
          </a:p>
        </p:txBody>
      </p:sp>
      <p:sp>
        <p:nvSpPr>
          <p:cNvPr id="4" name="Slide Number Placeholder 3"/>
          <p:cNvSpPr>
            <a:spLocks noGrp="1"/>
          </p:cNvSpPr>
          <p:nvPr>
            <p:ph type="sldNum" sz="quarter" idx="10"/>
          </p:nvPr>
        </p:nvSpPr>
        <p:spPr/>
        <p:txBody>
          <a:bodyPr/>
          <a:lstStyle/>
          <a:p>
            <a:fld id="{C49A592C-C974-4913-9DAF-E82C7F38E863}" type="slidenum">
              <a:rPr lang="en-GB" smtClean="0"/>
              <a:t>25</a:t>
            </a:fld>
            <a:endParaRPr lang="en-GB"/>
          </a:p>
        </p:txBody>
      </p:sp>
    </p:spTree>
    <p:extLst>
      <p:ext uri="{BB962C8B-B14F-4D97-AF65-F5344CB8AC3E}">
        <p14:creationId xmlns:p14="http://schemas.microsoft.com/office/powerpoint/2010/main" val="4229699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Essentially we can remove blockers to move to Windows 10.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We’ve not had an application that we cannot package and deliver yet.</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One example is a Patients record system for one Trust where it was the one app they couldn’t move to Windows 10. Other partners had tried but with no success. On receipt we packaged it up in about 30 minutes and made available to them. We are told that this was the one app that couldn’t be moved and that the CTO was blocking Windows10 purely on this basis.</a:t>
            </a:r>
          </a:p>
        </p:txBody>
      </p:sp>
      <p:sp>
        <p:nvSpPr>
          <p:cNvPr id="4" name="Slide Number Placeholder 3"/>
          <p:cNvSpPr>
            <a:spLocks noGrp="1"/>
          </p:cNvSpPr>
          <p:nvPr>
            <p:ph type="sldNum" sz="quarter" idx="10"/>
          </p:nvPr>
        </p:nvSpPr>
        <p:spPr/>
        <p:txBody>
          <a:bodyPr/>
          <a:lstStyle/>
          <a:p>
            <a:fld id="{C49A592C-C974-4913-9DAF-E82C7F38E863}" type="slidenum">
              <a:rPr lang="en-GB" smtClean="0"/>
              <a:t>26</a:t>
            </a:fld>
            <a:endParaRPr lang="en-GB" dirty="0"/>
          </a:p>
        </p:txBody>
      </p:sp>
    </p:spTree>
    <p:extLst>
      <p:ext uri="{BB962C8B-B14F-4D97-AF65-F5344CB8AC3E}">
        <p14:creationId xmlns:p14="http://schemas.microsoft.com/office/powerpoint/2010/main" val="3322467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scale to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We’re the only organisation in the UK with trained and experienced technical and sales people.</a:t>
            </a:r>
          </a:p>
          <a:p>
            <a:r>
              <a:rPr lang="en-GB" dirty="0"/>
              <a:t>Do date most of our projects have been packaging up single apps to illustrate to trusts what we can do. They almost haven’t believed what we can do because of false promises by other parties.</a:t>
            </a:r>
          </a:p>
          <a:p>
            <a:r>
              <a:rPr lang="en-GB" dirty="0"/>
              <a:t>Whilst more than likely a University we have reference sites in all major cities.</a:t>
            </a:r>
          </a:p>
          <a:p>
            <a:r>
              <a:rPr lang="en-GB" dirty="0"/>
              <a:t>Key to our success is that we have built an existing library of pre-packaged applications and recipes. </a:t>
            </a:r>
          </a:p>
          <a:p>
            <a:r>
              <a:rPr lang="en-GB" dirty="0"/>
              <a:t>Last but not least this can all sit on Azure. For 4-5 years we’ve been asked that question but now see it happening. </a:t>
            </a:r>
          </a:p>
          <a:p>
            <a:endParaRPr lang="en-GB" dirty="0"/>
          </a:p>
          <a:p>
            <a:r>
              <a:rPr lang="en-GB" dirty="0"/>
              <a:t>We do have an ecosystem of partners we work with/support, and that is growing quickly. Non education revenue is a newer of part business. </a:t>
            </a:r>
          </a:p>
          <a:p>
            <a:endParaRPr lang="en-GB" dirty="0"/>
          </a:p>
          <a:p>
            <a:r>
              <a:rPr lang="en-GB" dirty="0"/>
              <a:t>Today we work with </a:t>
            </a:r>
            <a:r>
              <a:rPr lang="en-GB" dirty="0" err="1"/>
              <a:t>Risual</a:t>
            </a:r>
            <a:r>
              <a:rPr lang="en-GB" dirty="0"/>
              <a:t>, OCSL, </a:t>
            </a:r>
            <a:r>
              <a:rPr lang="en-GB" dirty="0" err="1"/>
              <a:t>Softcat</a:t>
            </a:r>
            <a:r>
              <a:rPr lang="en-GB" dirty="0"/>
              <a:t> and have meetings coming up with Bytes, Core, to name a couple.</a:t>
            </a:r>
          </a:p>
          <a:p>
            <a:r>
              <a:rPr lang="en-GB" dirty="0"/>
              <a:t>We also provide support technical and sales support to Triangulate and their partners. </a:t>
            </a:r>
          </a:p>
          <a:p>
            <a:endParaRPr lang="en-GB" dirty="0"/>
          </a:p>
        </p:txBody>
      </p:sp>
      <p:sp>
        <p:nvSpPr>
          <p:cNvPr id="4" name="Slide Number Placeholder 3"/>
          <p:cNvSpPr>
            <a:spLocks noGrp="1"/>
          </p:cNvSpPr>
          <p:nvPr>
            <p:ph type="sldNum" sz="quarter" idx="10"/>
          </p:nvPr>
        </p:nvSpPr>
        <p:spPr/>
        <p:txBody>
          <a:bodyPr/>
          <a:lstStyle/>
          <a:p>
            <a:fld id="{C49A592C-C974-4913-9DAF-E82C7F38E863}" type="slidenum">
              <a:rPr lang="en-GB" smtClean="0"/>
              <a:t>28</a:t>
            </a:fld>
            <a:endParaRPr lang="en-GB" dirty="0"/>
          </a:p>
        </p:txBody>
      </p:sp>
    </p:spTree>
    <p:extLst>
      <p:ext uri="{BB962C8B-B14F-4D97-AF65-F5344CB8AC3E}">
        <p14:creationId xmlns:p14="http://schemas.microsoft.com/office/powerpoint/2010/main" val="39751258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hope that you’ve found that useful. In summary we can remove legacy application blockers. </a:t>
            </a:r>
          </a:p>
          <a:p>
            <a:r>
              <a:rPr lang="en-GB" dirty="0"/>
              <a:t>We have a significant number of ‘happy’ customers and are a trusted, experienced delivery partner who can help Microsoft, and your partners, successfully deliver Window 10 into the NHS and other parts of the public sector.</a:t>
            </a:r>
          </a:p>
        </p:txBody>
      </p:sp>
      <p:sp>
        <p:nvSpPr>
          <p:cNvPr id="4" name="Slide Number Placeholder 3"/>
          <p:cNvSpPr>
            <a:spLocks noGrp="1"/>
          </p:cNvSpPr>
          <p:nvPr>
            <p:ph type="sldNum" sz="quarter" idx="10"/>
          </p:nvPr>
        </p:nvSpPr>
        <p:spPr/>
        <p:txBody>
          <a:bodyPr/>
          <a:lstStyle/>
          <a:p>
            <a:fld id="{C49A592C-C974-4913-9DAF-E82C7F38E863}" type="slidenum">
              <a:rPr lang="en-GB" smtClean="0"/>
              <a:t>29</a:t>
            </a:fld>
            <a:endParaRPr lang="en-GB" dirty="0"/>
          </a:p>
        </p:txBody>
      </p:sp>
    </p:spTree>
    <p:extLst>
      <p:ext uri="{BB962C8B-B14F-4D97-AF65-F5344CB8AC3E}">
        <p14:creationId xmlns:p14="http://schemas.microsoft.com/office/powerpoint/2010/main" val="91715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So this is trusted technology, out there being used.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Our customer base range from 250 to 50,000 users. Largest site is University of Michigan who are now site wide, shortly that will also include the hospital.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 quite used to working with organisations the size of NHS trusts, that are also fragmented, in multiple sites and more than likely also have some politics at play!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05B64DEE-F109-4674-88B0-715451B2D0BC}" type="slidenum">
              <a:rPr lang="en-US" smtClean="0"/>
              <a:pPr/>
              <a:t>3</a:t>
            </a:fld>
            <a:endParaRPr lang="en-US" dirty="0"/>
          </a:p>
        </p:txBody>
      </p:sp>
    </p:spTree>
    <p:extLst>
      <p:ext uri="{BB962C8B-B14F-4D97-AF65-F5344CB8AC3E}">
        <p14:creationId xmlns:p14="http://schemas.microsoft.com/office/powerpoint/2010/main" val="392709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9A592C-C974-4913-9DAF-E82C7F38E863}" type="slidenum">
              <a:rPr lang="en-GB" smtClean="0"/>
              <a:t>4</a:t>
            </a:fld>
            <a:endParaRPr lang="en-GB" dirty="0"/>
          </a:p>
        </p:txBody>
      </p:sp>
    </p:spTree>
    <p:extLst>
      <p:ext uri="{BB962C8B-B14F-4D97-AF65-F5344CB8AC3E}">
        <p14:creationId xmlns:p14="http://schemas.microsoft.com/office/powerpoint/2010/main" val="35407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 hope that you’ve found that useful. In summary we can remove legacy application blockers. </a:t>
            </a:r>
          </a:p>
          <a:p>
            <a:r>
              <a:rPr lang="en-GB" dirty="0"/>
              <a:t>We have a significant number of ‘happy’ customers and are a trusted, experienced delivery partner who can help Microsoft, and your partners, successfully deliver Window 10 into the NHS and other parts of the public sector.</a:t>
            </a:r>
          </a:p>
        </p:txBody>
      </p:sp>
      <p:sp>
        <p:nvSpPr>
          <p:cNvPr id="4" name="Slide Number Placeholder 3"/>
          <p:cNvSpPr>
            <a:spLocks noGrp="1"/>
          </p:cNvSpPr>
          <p:nvPr>
            <p:ph type="sldNum" sz="quarter" idx="10"/>
          </p:nvPr>
        </p:nvSpPr>
        <p:spPr/>
        <p:txBody>
          <a:bodyPr/>
          <a:lstStyle/>
          <a:p>
            <a:fld id="{C49A592C-C974-4913-9DAF-E82C7F38E863}" type="slidenum">
              <a:rPr lang="en-GB" smtClean="0"/>
              <a:t>5</a:t>
            </a:fld>
            <a:endParaRPr lang="en-GB" dirty="0"/>
          </a:p>
        </p:txBody>
      </p:sp>
    </p:spTree>
    <p:extLst>
      <p:ext uri="{BB962C8B-B14F-4D97-AF65-F5344CB8AC3E}">
        <p14:creationId xmlns:p14="http://schemas.microsoft.com/office/powerpoint/2010/main" val="175240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I’ll start by providing a quick overview of </a:t>
            </a:r>
            <a:r>
              <a:rPr lang="en-GB" dirty="0" err="1"/>
              <a:t>AppsAnywhere</a:t>
            </a:r>
            <a:r>
              <a:rPr lang="en-GB" dirty="0"/>
              <a:t>. It started life as a prettier front end portal for </a:t>
            </a:r>
            <a:r>
              <a:rPr lang="en-GB" dirty="0" err="1"/>
              <a:t>Cloudpaging</a:t>
            </a:r>
            <a:r>
              <a:rPr lang="en-GB" dirty="0"/>
              <a:t> but it has evolved over time to being a standalone product and I’ll explain why it could be useful in the NHS.</a:t>
            </a:r>
          </a:p>
          <a:p>
            <a:endParaRPr lang="en-GB" dirty="0"/>
          </a:p>
        </p:txBody>
      </p:sp>
      <p:sp>
        <p:nvSpPr>
          <p:cNvPr id="4" name="Slide Number Placeholder 3"/>
          <p:cNvSpPr>
            <a:spLocks noGrp="1"/>
          </p:cNvSpPr>
          <p:nvPr>
            <p:ph type="sldNum" sz="quarter" idx="10"/>
          </p:nvPr>
        </p:nvSpPr>
        <p:spPr/>
        <p:txBody>
          <a:bodyPr/>
          <a:lstStyle/>
          <a:p>
            <a:fld id="{C49A592C-C974-4913-9DAF-E82C7F38E863}" type="slidenum">
              <a:rPr lang="en-GB" smtClean="0"/>
              <a:t>6</a:t>
            </a:fld>
            <a:endParaRPr lang="en-GB" dirty="0"/>
          </a:p>
        </p:txBody>
      </p:sp>
    </p:spTree>
    <p:extLst>
      <p:ext uri="{BB962C8B-B14F-4D97-AF65-F5344CB8AC3E}">
        <p14:creationId xmlns:p14="http://schemas.microsoft.com/office/powerpoint/2010/main" val="2757065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what could be a complex environment and make it simple for the end user.</a:t>
            </a:r>
          </a:p>
          <a:p>
            <a:endParaRPr lang="en-GB" dirty="0"/>
          </a:p>
          <a:p>
            <a:r>
              <a:rPr lang="en-GB" dirty="0"/>
              <a:t>Because the environment could be complex, we need to contextualise the environment </a:t>
            </a:r>
          </a:p>
          <a:p>
            <a:endParaRPr lang="en-GB" dirty="0"/>
          </a:p>
          <a:p>
            <a:r>
              <a:rPr lang="en-GB" dirty="0"/>
              <a:t>These are some example rules. Helping use the most appropriate, and perhaps cost effective, delivery tool based on the user, the application, the device and the location. Security is a big part of this too – restricting access when necessary. Only using the right delivery method in the correct context.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we’re improving the user experience, helping NHS staff access applications quicker by having a consistent user experience, wherever they are, what ever device they are on.</a:t>
            </a:r>
          </a:p>
          <a:p>
            <a:endParaRPr lang="en-GB" dirty="0"/>
          </a:p>
        </p:txBody>
      </p:sp>
      <p:sp>
        <p:nvSpPr>
          <p:cNvPr id="4" name="Slide Number Placeholder 3"/>
          <p:cNvSpPr>
            <a:spLocks noGrp="1"/>
          </p:cNvSpPr>
          <p:nvPr>
            <p:ph type="sldNum" sz="quarter" idx="10"/>
          </p:nvPr>
        </p:nvSpPr>
        <p:spPr/>
        <p:txBody>
          <a:bodyPr/>
          <a:lstStyle/>
          <a:p>
            <a:fld id="{C49A592C-C974-4913-9DAF-E82C7F38E863}" type="slidenum">
              <a:rPr lang="en-GB" smtClean="0"/>
              <a:t>8</a:t>
            </a:fld>
            <a:endParaRPr lang="en-GB" dirty="0"/>
          </a:p>
        </p:txBody>
      </p:sp>
    </p:spTree>
    <p:extLst>
      <p:ext uri="{BB962C8B-B14F-4D97-AF65-F5344CB8AC3E}">
        <p14:creationId xmlns:p14="http://schemas.microsoft.com/office/powerpoint/2010/main" val="3372630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Web apps.</a:t>
            </a:r>
          </a:p>
          <a:p>
            <a:r>
              <a:rPr lang="en-GB" dirty="0"/>
              <a:t>Window’s applications to Macs</a:t>
            </a:r>
          </a:p>
        </p:txBody>
      </p:sp>
      <p:sp>
        <p:nvSpPr>
          <p:cNvPr id="4" name="Slide Number Placeholder 3"/>
          <p:cNvSpPr>
            <a:spLocks noGrp="1"/>
          </p:cNvSpPr>
          <p:nvPr>
            <p:ph type="sldNum" sz="quarter" idx="10"/>
          </p:nvPr>
        </p:nvSpPr>
        <p:spPr/>
        <p:txBody>
          <a:bodyPr/>
          <a:lstStyle/>
          <a:p>
            <a:fld id="{C49A592C-C974-4913-9DAF-E82C7F38E863}" type="slidenum">
              <a:rPr lang="en-GB" smtClean="0"/>
              <a:t>9</a:t>
            </a:fld>
            <a:endParaRPr lang="en-GB" dirty="0"/>
          </a:p>
        </p:txBody>
      </p:sp>
    </p:spTree>
    <p:extLst>
      <p:ext uri="{BB962C8B-B14F-4D97-AF65-F5344CB8AC3E}">
        <p14:creationId xmlns:p14="http://schemas.microsoft.com/office/powerpoint/2010/main" val="3355115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Brandable portal. Would expect it to be branded for the Trust.</a:t>
            </a:r>
          </a:p>
        </p:txBody>
      </p:sp>
      <p:sp>
        <p:nvSpPr>
          <p:cNvPr id="4" name="Slide Number Placeholder 3"/>
          <p:cNvSpPr>
            <a:spLocks noGrp="1"/>
          </p:cNvSpPr>
          <p:nvPr>
            <p:ph type="sldNum" sz="quarter" idx="10"/>
          </p:nvPr>
        </p:nvSpPr>
        <p:spPr/>
        <p:txBody>
          <a:bodyPr/>
          <a:lstStyle/>
          <a:p>
            <a:fld id="{C49A592C-C974-4913-9DAF-E82C7F38E863}" type="slidenum">
              <a:rPr lang="en-GB" smtClean="0"/>
              <a:t>10</a:t>
            </a:fld>
            <a:endParaRPr lang="en-GB" dirty="0"/>
          </a:p>
        </p:txBody>
      </p:sp>
    </p:spTree>
    <p:extLst>
      <p:ext uri="{BB962C8B-B14F-4D97-AF65-F5344CB8AC3E}">
        <p14:creationId xmlns:p14="http://schemas.microsoft.com/office/powerpoint/2010/main" val="260810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a:p>
        </p:txBody>
      </p:sp>
      <p:sp>
        <p:nvSpPr>
          <p:cNvPr id="4" name="Slide Number Placeholder 3"/>
          <p:cNvSpPr>
            <a:spLocks noGrp="1"/>
          </p:cNvSpPr>
          <p:nvPr>
            <p:ph type="sldNum" sz="quarter" idx="10"/>
          </p:nvPr>
        </p:nvSpPr>
        <p:spPr/>
        <p:txBody>
          <a:bodyPr/>
          <a:lstStyle/>
          <a:p>
            <a:fld id="{C49A592C-C974-4913-9DAF-E82C7F38E863}" type="slidenum">
              <a:rPr lang="en-GB" smtClean="0"/>
              <a:t>17</a:t>
            </a:fld>
            <a:endParaRPr lang="en-GB" dirty="0"/>
          </a:p>
        </p:txBody>
      </p:sp>
    </p:spTree>
    <p:extLst>
      <p:ext uri="{BB962C8B-B14F-4D97-AF65-F5344CB8AC3E}">
        <p14:creationId xmlns:p14="http://schemas.microsoft.com/office/powerpoint/2010/main" val="80605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35C2C1-0F52-4A67-850D-C1FA401B918E}" type="datetimeFigureOut">
              <a:rPr lang="en-GB" smtClean="0"/>
              <a:t>17/09/2018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11617E-23C2-471C-BF9E-7FF62FB4B71D}" type="slidenum">
              <a:rPr lang="en-GB" smtClean="0"/>
              <a:t>‹#›</a:t>
            </a:fld>
            <a:endParaRPr lang="en-GB" dirty="0"/>
          </a:p>
        </p:txBody>
      </p:sp>
    </p:spTree>
    <p:extLst>
      <p:ext uri="{BB962C8B-B14F-4D97-AF65-F5344CB8AC3E}">
        <p14:creationId xmlns:p14="http://schemas.microsoft.com/office/powerpoint/2010/main" val="79077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5C2C1-0F52-4A67-850D-C1FA401B918E}" type="datetimeFigureOut">
              <a:rPr lang="en-GB" smtClean="0"/>
              <a:t>17/09/2018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11617E-23C2-471C-BF9E-7FF62FB4B71D}" type="slidenum">
              <a:rPr lang="en-GB" smtClean="0"/>
              <a:t>‹#›</a:t>
            </a:fld>
            <a:endParaRPr lang="en-GB" dirty="0"/>
          </a:p>
        </p:txBody>
      </p:sp>
    </p:spTree>
    <p:extLst>
      <p:ext uri="{BB962C8B-B14F-4D97-AF65-F5344CB8AC3E}">
        <p14:creationId xmlns:p14="http://schemas.microsoft.com/office/powerpoint/2010/main" val="263788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5C2C1-0F52-4A67-850D-C1FA401B918E}" type="datetimeFigureOut">
              <a:rPr lang="en-GB" smtClean="0"/>
              <a:t>17/09/2018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11617E-23C2-471C-BF9E-7FF62FB4B71D}" type="slidenum">
              <a:rPr lang="en-GB" smtClean="0"/>
              <a:t>‹#›</a:t>
            </a:fld>
            <a:endParaRPr lang="en-GB" dirty="0"/>
          </a:p>
        </p:txBody>
      </p:sp>
    </p:spTree>
    <p:extLst>
      <p:ext uri="{BB962C8B-B14F-4D97-AF65-F5344CB8AC3E}">
        <p14:creationId xmlns:p14="http://schemas.microsoft.com/office/powerpoint/2010/main" val="273513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072644" y="562631"/>
            <a:ext cx="9364496" cy="901835"/>
          </a:xfrm>
          <a:prstGeom prst="rect">
            <a:avLst/>
          </a:prstGeom>
        </p:spPr>
        <p:txBody>
          <a:bodyPr anchor="ctr">
            <a:normAutofit/>
          </a:bodyPr>
          <a:lstStyle>
            <a:lvl1pPr>
              <a:defRPr lang="en-US" sz="4400" b="0" i="0" spc="0" baseline="0" dirty="0">
                <a:solidFill>
                  <a:schemeClr val="tx1"/>
                </a:solidFill>
                <a:latin typeface="AlternateGotNo1D" panose="00000500000000000000" pitchFamily="2" charset="0"/>
                <a:ea typeface="AlternateGotNo1D" panose="00000500000000000000" pitchFamily="2" charset="0"/>
                <a:cs typeface="AlternateGotNo1D" panose="00000500000000000000" pitchFamily="2" charset="0"/>
              </a:defRPr>
            </a:lvl1pPr>
          </a:lstStyle>
          <a:p>
            <a:pPr lvl="0">
              <a:lnSpc>
                <a:spcPct val="100000"/>
              </a:lnSpc>
            </a:pPr>
            <a:r>
              <a:rPr lang="en-US"/>
              <a:t>CLICK TO EDIT MASTER TITLE STYLE</a:t>
            </a:r>
            <a:endParaRPr lang="en-US" dirty="0"/>
          </a:p>
        </p:txBody>
      </p:sp>
      <p:sp>
        <p:nvSpPr>
          <p:cNvPr id="7" name="Content Placeholder 2"/>
          <p:cNvSpPr>
            <a:spLocks noGrp="1"/>
          </p:cNvSpPr>
          <p:nvPr>
            <p:ph idx="10"/>
          </p:nvPr>
        </p:nvSpPr>
        <p:spPr>
          <a:xfrm>
            <a:off x="2072645" y="1771650"/>
            <a:ext cx="9564524" cy="4443413"/>
          </a:xfrm>
          <a:prstGeom prst="rect">
            <a:avLst/>
          </a:prstGeom>
        </p:spPr>
        <p:txBody>
          <a:bodyPr>
            <a:normAutofit/>
          </a:bodyPr>
          <a:lstStyle>
            <a:lvl1pPr marL="0" indent="0">
              <a:lnSpc>
                <a:spcPct val="150000"/>
              </a:lnSpc>
              <a:buClr>
                <a:srgbClr val="C00000"/>
              </a:buClr>
              <a:buSzPct val="100000"/>
              <a:buFontTx/>
              <a:buNone/>
              <a:defRPr sz="2000" kern="1200" spc="-20" baseline="0">
                <a:latin typeface="Effra" panose="020B0603020203020204" pitchFamily="34" charset="0"/>
                <a:ea typeface="Effra" panose="020B0603020203020204" pitchFamily="34" charset="0"/>
                <a:cs typeface="Effra" panose="020B0603020203020204" pitchFamily="34" charset="0"/>
              </a:defRPr>
            </a:lvl1pPr>
            <a:lvl2pPr marL="742950" indent="-285750">
              <a:lnSpc>
                <a:spcPct val="150000"/>
              </a:lnSpc>
              <a:buClr>
                <a:srgbClr val="C00000"/>
              </a:buClr>
              <a:buSzPct val="100000"/>
              <a:buFont typeface="Wingdings" panose="05000000000000000000" pitchFamily="2" charset="2"/>
              <a:buChar char="§"/>
              <a:defRPr sz="1600" kern="1200" spc="-20" baseline="0">
                <a:latin typeface="Effra" panose="020B0603020203020204" pitchFamily="34" charset="0"/>
                <a:ea typeface="Effra" panose="020B0603020203020204" pitchFamily="34" charset="0"/>
                <a:cs typeface="Effra" panose="020B0603020203020204" pitchFamily="34" charset="0"/>
              </a:defRPr>
            </a:lvl2pPr>
            <a:lvl3pPr marL="914400" indent="0">
              <a:lnSpc>
                <a:spcPct val="150000"/>
              </a:lnSpc>
              <a:buClr>
                <a:srgbClr val="C00000"/>
              </a:buClr>
              <a:buSzPct val="100000"/>
              <a:buFontTx/>
              <a:buNone/>
              <a:defRPr sz="1600" kern="1200" spc="-20" baseline="0">
                <a:latin typeface="Effra" panose="020B0603020203020204" pitchFamily="34" charset="0"/>
                <a:ea typeface="Effra" panose="020B0603020203020204" pitchFamily="34" charset="0"/>
                <a:cs typeface="Effra" panose="020B0603020203020204" pitchFamily="34" charset="0"/>
              </a:defRPr>
            </a:lvl3pPr>
            <a:lvl4pPr marL="1371600" indent="0">
              <a:lnSpc>
                <a:spcPct val="150000"/>
              </a:lnSpc>
              <a:buClr>
                <a:srgbClr val="C00000"/>
              </a:buClr>
              <a:buSzPct val="100000"/>
              <a:buFontTx/>
              <a:buNone/>
              <a:defRPr sz="1800" kern="1200" spc="-20" baseline="0">
                <a:latin typeface="Arial" panose="020B0604020202020204" pitchFamily="34" charset="0"/>
                <a:cs typeface="Arial" panose="020B0604020202020204" pitchFamily="34" charset="0"/>
              </a:defRPr>
            </a:lvl4pPr>
            <a:lvl5pPr marL="1828800" indent="0">
              <a:lnSpc>
                <a:spcPct val="150000"/>
              </a:lnSpc>
              <a:buClr>
                <a:srgbClr val="C00000"/>
              </a:buClr>
              <a:buSzPct val="100000"/>
              <a:buFontTx/>
              <a:buNone/>
              <a:defRPr sz="1800" kern="1200" spc="-20" baseline="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140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35C2C1-0F52-4A67-850D-C1FA401B918E}" type="datetimeFigureOut">
              <a:rPr lang="en-GB" smtClean="0"/>
              <a:t>17/09/2018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11617E-23C2-471C-BF9E-7FF62FB4B71D}" type="slidenum">
              <a:rPr lang="en-GB" smtClean="0"/>
              <a:t>‹#›</a:t>
            </a:fld>
            <a:endParaRPr lang="en-GB" dirty="0"/>
          </a:p>
        </p:txBody>
      </p:sp>
    </p:spTree>
    <p:extLst>
      <p:ext uri="{BB962C8B-B14F-4D97-AF65-F5344CB8AC3E}">
        <p14:creationId xmlns:p14="http://schemas.microsoft.com/office/powerpoint/2010/main" val="36025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35C2C1-0F52-4A67-850D-C1FA401B918E}" type="datetimeFigureOut">
              <a:rPr lang="en-GB" smtClean="0"/>
              <a:t>17/09/2018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11617E-23C2-471C-BF9E-7FF62FB4B71D}" type="slidenum">
              <a:rPr lang="en-GB" smtClean="0"/>
              <a:t>‹#›</a:t>
            </a:fld>
            <a:endParaRPr lang="en-GB" dirty="0"/>
          </a:p>
        </p:txBody>
      </p:sp>
    </p:spTree>
    <p:extLst>
      <p:ext uri="{BB962C8B-B14F-4D97-AF65-F5344CB8AC3E}">
        <p14:creationId xmlns:p14="http://schemas.microsoft.com/office/powerpoint/2010/main" val="8067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35C2C1-0F52-4A67-850D-C1FA401B918E}" type="datetimeFigureOut">
              <a:rPr lang="en-GB" smtClean="0"/>
              <a:t>17/09/2018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11617E-23C2-471C-BF9E-7FF62FB4B71D}" type="slidenum">
              <a:rPr lang="en-GB" smtClean="0"/>
              <a:t>‹#›</a:t>
            </a:fld>
            <a:endParaRPr lang="en-GB" dirty="0"/>
          </a:p>
        </p:txBody>
      </p:sp>
    </p:spTree>
    <p:extLst>
      <p:ext uri="{BB962C8B-B14F-4D97-AF65-F5344CB8AC3E}">
        <p14:creationId xmlns:p14="http://schemas.microsoft.com/office/powerpoint/2010/main" val="273006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35C2C1-0F52-4A67-850D-C1FA401B918E}" type="datetimeFigureOut">
              <a:rPr lang="en-GB" smtClean="0"/>
              <a:t>17/09/2018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11617E-23C2-471C-BF9E-7FF62FB4B71D}" type="slidenum">
              <a:rPr lang="en-GB" smtClean="0"/>
              <a:t>‹#›</a:t>
            </a:fld>
            <a:endParaRPr lang="en-GB" dirty="0"/>
          </a:p>
        </p:txBody>
      </p:sp>
    </p:spTree>
    <p:extLst>
      <p:ext uri="{BB962C8B-B14F-4D97-AF65-F5344CB8AC3E}">
        <p14:creationId xmlns:p14="http://schemas.microsoft.com/office/powerpoint/2010/main" val="243821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35C2C1-0F52-4A67-850D-C1FA401B918E}" type="datetimeFigureOut">
              <a:rPr lang="en-GB" smtClean="0"/>
              <a:t>17/09/2018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11617E-23C2-471C-BF9E-7FF62FB4B71D}" type="slidenum">
              <a:rPr lang="en-GB" smtClean="0"/>
              <a:t>‹#›</a:t>
            </a:fld>
            <a:endParaRPr lang="en-GB" dirty="0"/>
          </a:p>
        </p:txBody>
      </p:sp>
    </p:spTree>
    <p:extLst>
      <p:ext uri="{BB962C8B-B14F-4D97-AF65-F5344CB8AC3E}">
        <p14:creationId xmlns:p14="http://schemas.microsoft.com/office/powerpoint/2010/main" val="155342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5C2C1-0F52-4A67-850D-C1FA401B918E}" type="datetimeFigureOut">
              <a:rPr lang="en-GB" smtClean="0"/>
              <a:t>17/09/2018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11617E-23C2-471C-BF9E-7FF62FB4B71D}" type="slidenum">
              <a:rPr lang="en-GB" smtClean="0"/>
              <a:t>‹#›</a:t>
            </a:fld>
            <a:endParaRPr lang="en-GB" dirty="0"/>
          </a:p>
        </p:txBody>
      </p:sp>
    </p:spTree>
    <p:extLst>
      <p:ext uri="{BB962C8B-B14F-4D97-AF65-F5344CB8AC3E}">
        <p14:creationId xmlns:p14="http://schemas.microsoft.com/office/powerpoint/2010/main" val="3490592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35C2C1-0F52-4A67-850D-C1FA401B918E}" type="datetimeFigureOut">
              <a:rPr lang="en-GB" smtClean="0"/>
              <a:t>17/09/2018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11617E-23C2-471C-BF9E-7FF62FB4B71D}" type="slidenum">
              <a:rPr lang="en-GB" smtClean="0"/>
              <a:t>‹#›</a:t>
            </a:fld>
            <a:endParaRPr lang="en-GB" dirty="0"/>
          </a:p>
        </p:txBody>
      </p:sp>
    </p:spTree>
    <p:extLst>
      <p:ext uri="{BB962C8B-B14F-4D97-AF65-F5344CB8AC3E}">
        <p14:creationId xmlns:p14="http://schemas.microsoft.com/office/powerpoint/2010/main" val="3363789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35C2C1-0F52-4A67-850D-C1FA401B918E}" type="datetimeFigureOut">
              <a:rPr lang="en-GB" smtClean="0"/>
              <a:t>17/09/2018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11617E-23C2-471C-BF9E-7FF62FB4B71D}" type="slidenum">
              <a:rPr lang="en-GB" smtClean="0"/>
              <a:t>‹#›</a:t>
            </a:fld>
            <a:endParaRPr lang="en-GB" dirty="0"/>
          </a:p>
        </p:txBody>
      </p:sp>
    </p:spTree>
    <p:extLst>
      <p:ext uri="{BB962C8B-B14F-4D97-AF65-F5344CB8AC3E}">
        <p14:creationId xmlns:p14="http://schemas.microsoft.com/office/powerpoint/2010/main" val="149033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5C2C1-0F52-4A67-850D-C1FA401B918E}" type="datetimeFigureOut">
              <a:rPr lang="en-GB" smtClean="0"/>
              <a:t>17/09/2018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1617E-23C2-471C-BF9E-7FF62FB4B71D}" type="slidenum">
              <a:rPr lang="en-GB" smtClean="0"/>
              <a:t>‹#›</a:t>
            </a:fld>
            <a:endParaRPr lang="en-GB" dirty="0"/>
          </a:p>
        </p:txBody>
      </p:sp>
    </p:spTree>
    <p:extLst>
      <p:ext uri="{BB962C8B-B14F-4D97-AF65-F5344CB8AC3E}">
        <p14:creationId xmlns:p14="http://schemas.microsoft.com/office/powerpoint/2010/main" val="8477807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3.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png"/><Relationship Id="rId16"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3" Type="http://schemas.openxmlformats.org/officeDocument/2006/relationships/image" Target="../media/image79.gif"/><Relationship Id="rId7" Type="http://schemas.openxmlformats.org/officeDocument/2006/relationships/image" Target="../media/image83.jpg"/><Relationship Id="rId12" Type="http://schemas.openxmlformats.org/officeDocument/2006/relationships/image" Target="../media/image8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2.jpg"/><Relationship Id="rId11" Type="http://schemas.openxmlformats.org/officeDocument/2006/relationships/image" Target="../media/image87.jpe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jpg"/><Relationship Id="rId14" Type="http://schemas.openxmlformats.org/officeDocument/2006/relationships/image" Target="../media/image90.png"/></Relationships>
</file>

<file path=ppt/slides/_rels/slide18.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94.svg"/><Relationship Id="rId5" Type="http://schemas.openxmlformats.org/officeDocument/2006/relationships/image" Target="../media/image93.png"/><Relationship Id="rId10" Type="http://schemas.openxmlformats.org/officeDocument/2006/relationships/image" Target="../media/image98.svg"/><Relationship Id="rId4" Type="http://schemas.openxmlformats.org/officeDocument/2006/relationships/image" Target="../media/image92.svg"/><Relationship Id="rId9" Type="http://schemas.openxmlformats.org/officeDocument/2006/relationships/image" Target="../media/image9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sv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svg"/><Relationship Id="rId9" Type="http://schemas.openxmlformats.org/officeDocument/2006/relationships/image" Target="../media/image106.png"/></Relationships>
</file>

<file path=ppt/slides/_rels/slide2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13.png"/><Relationship Id="rId18" Type="http://schemas.openxmlformats.org/officeDocument/2006/relationships/image" Target="../media/image41.png"/><Relationship Id="rId3" Type="http://schemas.openxmlformats.org/officeDocument/2006/relationships/image" Target="../media/image50.png"/><Relationship Id="rId7" Type="http://schemas.openxmlformats.org/officeDocument/2006/relationships/image" Target="../media/image110.png"/><Relationship Id="rId12" Type="http://schemas.microsoft.com/office/2007/relationships/hdphoto" Target="../media/hdphoto3.wdp"/><Relationship Id="rId17" Type="http://schemas.openxmlformats.org/officeDocument/2006/relationships/image" Target="../media/image115.png"/><Relationship Id="rId2" Type="http://schemas.openxmlformats.org/officeDocument/2006/relationships/notesSlide" Target="../notesSlides/notesSlide16.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112.png"/><Relationship Id="rId5" Type="http://schemas.openxmlformats.org/officeDocument/2006/relationships/image" Target="../media/image52.png"/><Relationship Id="rId15" Type="http://schemas.openxmlformats.org/officeDocument/2006/relationships/image" Target="../media/image99.png"/><Relationship Id="rId10" Type="http://schemas.microsoft.com/office/2007/relationships/hdphoto" Target="../media/hdphoto2.wdp"/><Relationship Id="rId19"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111.png"/><Relationship Id="rId14" Type="http://schemas.openxmlformats.org/officeDocument/2006/relationships/image" Target="../media/image114.svg"/></Relationships>
</file>

<file path=ppt/slides/_rels/slide2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3.jpeg"/><Relationship Id="rId29"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5" Type="http://schemas.openxmlformats.org/officeDocument/2006/relationships/image" Target="../media/image37.png"/><Relationship Id="rId15" Type="http://schemas.openxmlformats.org/officeDocument/2006/relationships/image" Target="../media/image47.png"/><Relationship Id="rId23" Type="http://schemas.openxmlformats.org/officeDocument/2006/relationships/image" Target="../media/image55.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407459-6570-4035-A4F0-B0EB106AF4AE}"/>
              </a:ext>
            </a:extLst>
          </p:cNvPr>
          <p:cNvSpPr txBox="1">
            <a:spLocks/>
          </p:cNvSpPr>
          <p:nvPr/>
        </p:nvSpPr>
        <p:spPr>
          <a:xfrm>
            <a:off x="2173517" y="1631080"/>
            <a:ext cx="7844966" cy="37892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4800" dirty="0">
                <a:solidFill>
                  <a:srgbClr val="0070C0"/>
                </a:solidFill>
                <a:latin typeface="Proxima Nova A Light" panose="02000506030000020004" pitchFamily="50" charset="0"/>
              </a:rPr>
              <a:t>Windows10: Delivery legacy applications and improving the User experience with </a:t>
            </a:r>
            <a:r>
              <a:rPr lang="en-GB" sz="4800" dirty="0" err="1">
                <a:solidFill>
                  <a:srgbClr val="0070C0"/>
                </a:solidFill>
                <a:latin typeface="Proxima Nova A Light" panose="02000506030000020004" pitchFamily="50" charset="0"/>
              </a:rPr>
              <a:t>AppsAnywhere</a:t>
            </a:r>
            <a:endParaRPr lang="en-GB" sz="4800" dirty="0">
              <a:solidFill>
                <a:srgbClr val="0070C0"/>
              </a:solidFill>
              <a:latin typeface="Proxima Nova A Light" panose="02000506030000020004" pitchFamily="50" charset="0"/>
            </a:endParaRPr>
          </a:p>
        </p:txBody>
      </p:sp>
      <p:pic>
        <p:nvPicPr>
          <p:cNvPr id="6" name="Picture 5">
            <a:extLst>
              <a:ext uri="{FF2B5EF4-FFF2-40B4-BE49-F238E27FC236}">
                <a16:creationId xmlns:a16="http://schemas.microsoft.com/office/drawing/2014/main" id="{830133C5-B0FF-4ADF-82FA-8A97CC03B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60" y="6006681"/>
            <a:ext cx="4170587" cy="576073"/>
          </a:xfrm>
          <a:prstGeom prst="rect">
            <a:avLst/>
          </a:prstGeom>
        </p:spPr>
      </p:pic>
      <p:pic>
        <p:nvPicPr>
          <p:cNvPr id="5" name="Picture 6">
            <a:extLst>
              <a:ext uri="{FF2B5EF4-FFF2-40B4-BE49-F238E27FC236}">
                <a16:creationId xmlns:a16="http://schemas.microsoft.com/office/drawing/2014/main" id="{614349F2-E031-4260-89DC-0990B7F1FB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5632" y="460469"/>
            <a:ext cx="5402771" cy="1685544"/>
          </a:xfrm>
          <a:prstGeom prst="rect">
            <a:avLst/>
          </a:prstGeom>
        </p:spPr>
      </p:pic>
    </p:spTree>
    <p:extLst>
      <p:ext uri="{BB962C8B-B14F-4D97-AF65-F5344CB8AC3E}">
        <p14:creationId xmlns:p14="http://schemas.microsoft.com/office/powerpoint/2010/main" val="58529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6F8"/>
        </a:solidFill>
        <a:effectLst/>
      </p:bgPr>
    </p:bg>
    <p:spTree>
      <p:nvGrpSpPr>
        <p:cNvPr id="1" name=""/>
        <p:cNvGrpSpPr/>
        <p:nvPr/>
      </p:nvGrpSpPr>
      <p:grpSpPr>
        <a:xfrm>
          <a:off x="0" y="0"/>
          <a:ext cx="0" cy="0"/>
          <a:chOff x="0" y="0"/>
          <a:chExt cx="0" cy="0"/>
        </a:xfrm>
      </p:grpSpPr>
      <p:sp>
        <p:nvSpPr>
          <p:cNvPr id="11" name="TextBox 10"/>
          <p:cNvSpPr txBox="1"/>
          <p:nvPr/>
        </p:nvSpPr>
        <p:spPr>
          <a:xfrm>
            <a:off x="-16385" y="2682240"/>
            <a:ext cx="12192000" cy="1262333"/>
          </a:xfrm>
          <a:prstGeom prst="rect">
            <a:avLst/>
          </a:prstGeom>
          <a:noFill/>
        </p:spPr>
        <p:txBody>
          <a:bodyPr wrap="square" rtlCol="0">
            <a:spAutoFit/>
          </a:bodyPr>
          <a:lstStyle/>
          <a:p>
            <a:pPr algn="ctr">
              <a:lnSpc>
                <a:spcPct val="150000"/>
              </a:lnSpc>
            </a:pPr>
            <a:r>
              <a:rPr lang="en-GB" sz="5800" dirty="0">
                <a:solidFill>
                  <a:schemeClr val="tx1">
                    <a:lumMod val="75000"/>
                    <a:lumOff val="25000"/>
                  </a:schemeClr>
                </a:solidFill>
                <a:latin typeface="Proxima Nova A Cond Black" panose="02000506030000020004" pitchFamily="50" charset="0"/>
              </a:rPr>
              <a:t>A</a:t>
            </a:r>
            <a:r>
              <a:rPr lang="en-GB" sz="5800" dirty="0">
                <a:latin typeface="Proxima Nova A Cond Black" panose="02000506030000020004" pitchFamily="50" charset="0"/>
              </a:rPr>
              <a:t> </a:t>
            </a:r>
            <a:r>
              <a:rPr lang="en-GB" sz="5800" dirty="0">
                <a:solidFill>
                  <a:srgbClr val="FFAA3F"/>
                </a:solidFill>
                <a:latin typeface="Proxima Nova A Cond Black" panose="02000506030000020004" pitchFamily="50" charset="0"/>
              </a:rPr>
              <a:t>good-looking, </a:t>
            </a:r>
            <a:r>
              <a:rPr lang="en-GB" sz="5800" dirty="0">
                <a:solidFill>
                  <a:schemeClr val="tx1">
                    <a:lumMod val="75000"/>
                    <a:lumOff val="25000"/>
                  </a:schemeClr>
                </a:solidFill>
                <a:latin typeface="Proxima Nova A Cond Black" panose="02000506030000020004" pitchFamily="50" charset="0"/>
              </a:rPr>
              <a:t>customizable UI.</a:t>
            </a:r>
          </a:p>
        </p:txBody>
      </p:sp>
      <p:grpSp>
        <p:nvGrpSpPr>
          <p:cNvPr id="19" name="Group 18">
            <a:extLst>
              <a:ext uri="{FF2B5EF4-FFF2-40B4-BE49-F238E27FC236}">
                <a16:creationId xmlns:a16="http://schemas.microsoft.com/office/drawing/2014/main" id="{5813DCF4-D382-4E3D-BD6E-811B26A2F0B1}"/>
              </a:ext>
            </a:extLst>
          </p:cNvPr>
          <p:cNvGrpSpPr/>
          <p:nvPr/>
        </p:nvGrpSpPr>
        <p:grpSpPr>
          <a:xfrm>
            <a:off x="722759" y="722712"/>
            <a:ext cx="10999849" cy="5412576"/>
            <a:chOff x="328488" y="388502"/>
            <a:chExt cx="11535023" cy="5675913"/>
          </a:xfrm>
        </p:grpSpPr>
        <p:sp>
          <p:nvSpPr>
            <p:cNvPr id="7" name="Rectangle 6">
              <a:extLst>
                <a:ext uri="{FF2B5EF4-FFF2-40B4-BE49-F238E27FC236}">
                  <a16:creationId xmlns:a16="http://schemas.microsoft.com/office/drawing/2014/main" id="{4E330566-CDAD-45E7-9ED0-D17D24043AA8}"/>
                </a:ext>
              </a:extLst>
            </p:cNvPr>
            <p:cNvSpPr/>
            <p:nvPr/>
          </p:nvSpPr>
          <p:spPr>
            <a:xfrm>
              <a:off x="328488" y="388502"/>
              <a:ext cx="11535023" cy="5675913"/>
            </a:xfrm>
            <a:prstGeom prst="rect">
              <a:avLst/>
            </a:prstGeom>
            <a:solidFill>
              <a:srgbClr val="F6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850877F7-06FC-4B32-ADCF-78AFD61EF74E}"/>
                </a:ext>
              </a:extLst>
            </p:cNvPr>
            <p:cNvPicPr>
              <a:picLocks noChangeAspect="1"/>
            </p:cNvPicPr>
            <p:nvPr/>
          </p:nvPicPr>
          <p:blipFill rotWithShape="1">
            <a:blip r:embed="rId3">
              <a:extLst>
                <a:ext uri="{28A0092B-C50C-407E-A947-70E740481C1C}">
                  <a14:useLocalDpi xmlns:a14="http://schemas.microsoft.com/office/drawing/2010/main" val="0"/>
                </a:ext>
              </a:extLst>
            </a:blip>
            <a:srcRect l="317" r="1295" b="1180"/>
            <a:stretch/>
          </p:blipFill>
          <p:spPr>
            <a:xfrm>
              <a:off x="469374" y="574248"/>
              <a:ext cx="11270949" cy="5156143"/>
            </a:xfrm>
            <a:prstGeom prst="rect">
              <a:avLst/>
            </a:prstGeom>
          </p:spPr>
        </p:pic>
      </p:grpSp>
    </p:spTree>
    <p:extLst>
      <p:ext uri="{BB962C8B-B14F-4D97-AF65-F5344CB8AC3E}">
        <p14:creationId xmlns:p14="http://schemas.microsoft.com/office/powerpoint/2010/main" val="236837371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A521-BD09-4A6D-A270-7265B8B8D00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5F5CB04B-808A-41D4-8B9C-4F3A9FB1D7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2719557"/>
            <a:ext cx="9525000" cy="1276350"/>
          </a:xfrm>
          <a:prstGeom prst="rect">
            <a:avLst/>
          </a:prstGeom>
        </p:spPr>
      </p:pic>
    </p:spTree>
    <p:extLst>
      <p:ext uri="{BB962C8B-B14F-4D97-AF65-F5344CB8AC3E}">
        <p14:creationId xmlns:p14="http://schemas.microsoft.com/office/powerpoint/2010/main" val="218877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B65E68EB-B82E-412D-BC3F-6C01A1A6FAD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035913" y="1013090"/>
            <a:ext cx="1056789" cy="1070974"/>
          </a:xfrm>
          <a:prstGeom prst="rect">
            <a:avLst/>
          </a:prstGeom>
        </p:spPr>
      </p:pic>
      <p:pic>
        <p:nvPicPr>
          <p:cNvPr id="28" name="Picture 27">
            <a:extLst>
              <a:ext uri="{FF2B5EF4-FFF2-40B4-BE49-F238E27FC236}">
                <a16:creationId xmlns:a16="http://schemas.microsoft.com/office/drawing/2014/main" id="{FABCF749-10C4-48EB-8FD1-555532A3EB4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035912" y="4528586"/>
            <a:ext cx="1056789" cy="1063881"/>
          </a:xfrm>
          <a:prstGeom prst="rect">
            <a:avLst/>
          </a:prstGeom>
        </p:spPr>
      </p:pic>
      <p:pic>
        <p:nvPicPr>
          <p:cNvPr id="30" name="Picture 29">
            <a:extLst>
              <a:ext uri="{FF2B5EF4-FFF2-40B4-BE49-F238E27FC236}">
                <a16:creationId xmlns:a16="http://schemas.microsoft.com/office/drawing/2014/main" id="{6C3EF187-1F86-442E-95FC-3C5A069AF89E}"/>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189490" y="1013089"/>
            <a:ext cx="1070974" cy="1063881"/>
          </a:xfrm>
          <a:prstGeom prst="rect">
            <a:avLst/>
          </a:prstGeom>
        </p:spPr>
      </p:pic>
      <p:pic>
        <p:nvPicPr>
          <p:cNvPr id="32" name="Picture 31">
            <a:extLst>
              <a:ext uri="{FF2B5EF4-FFF2-40B4-BE49-F238E27FC236}">
                <a16:creationId xmlns:a16="http://schemas.microsoft.com/office/drawing/2014/main" id="{C4C1F715-AB31-47A6-81A1-AD37F491B285}"/>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189490" y="2184922"/>
            <a:ext cx="1070974" cy="1063881"/>
          </a:xfrm>
          <a:prstGeom prst="rect">
            <a:avLst/>
          </a:prstGeom>
        </p:spPr>
      </p:pic>
      <p:pic>
        <p:nvPicPr>
          <p:cNvPr id="34" name="Picture 33">
            <a:extLst>
              <a:ext uri="{FF2B5EF4-FFF2-40B4-BE49-F238E27FC236}">
                <a16:creationId xmlns:a16="http://schemas.microsoft.com/office/drawing/2014/main" id="{6C0196E5-2281-4FB1-9E2A-00189AB2F5E2}"/>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189490" y="3356754"/>
            <a:ext cx="1070974" cy="1063881"/>
          </a:xfrm>
          <a:prstGeom prst="rect">
            <a:avLst/>
          </a:prstGeom>
        </p:spPr>
      </p:pic>
      <p:pic>
        <p:nvPicPr>
          <p:cNvPr id="36" name="Picture 35">
            <a:extLst>
              <a:ext uri="{FF2B5EF4-FFF2-40B4-BE49-F238E27FC236}">
                <a16:creationId xmlns:a16="http://schemas.microsoft.com/office/drawing/2014/main" id="{714A1C40-CB5B-4C2D-847E-1AA09E6DD9CD}"/>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185704" y="4528585"/>
            <a:ext cx="1070974" cy="1063881"/>
          </a:xfrm>
          <a:prstGeom prst="rect">
            <a:avLst/>
          </a:prstGeom>
        </p:spPr>
      </p:pic>
      <p:pic>
        <p:nvPicPr>
          <p:cNvPr id="37" name="Picture 36">
            <a:extLst>
              <a:ext uri="{FF2B5EF4-FFF2-40B4-BE49-F238E27FC236}">
                <a16:creationId xmlns:a16="http://schemas.microsoft.com/office/drawing/2014/main" id="{8C092D99-D4D7-497A-B8D1-42F809BCEA6C}"/>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4357252" y="1013088"/>
            <a:ext cx="1063881" cy="1063881"/>
          </a:xfrm>
          <a:prstGeom prst="rect">
            <a:avLst/>
          </a:prstGeom>
        </p:spPr>
      </p:pic>
      <p:pic>
        <p:nvPicPr>
          <p:cNvPr id="38" name="Picture 37">
            <a:extLst>
              <a:ext uri="{FF2B5EF4-FFF2-40B4-BE49-F238E27FC236}">
                <a16:creationId xmlns:a16="http://schemas.microsoft.com/office/drawing/2014/main" id="{F80BF8DC-1F36-4E1F-A9DA-0B4039BB89C6}"/>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4357252" y="2177829"/>
            <a:ext cx="1063881" cy="1070974"/>
          </a:xfrm>
          <a:prstGeom prst="rect">
            <a:avLst/>
          </a:prstGeom>
        </p:spPr>
      </p:pic>
      <p:pic>
        <p:nvPicPr>
          <p:cNvPr id="40" name="Picture 39">
            <a:extLst>
              <a:ext uri="{FF2B5EF4-FFF2-40B4-BE49-F238E27FC236}">
                <a16:creationId xmlns:a16="http://schemas.microsoft.com/office/drawing/2014/main" id="{60D43D52-3D89-4C01-84F8-8F978B2E2419}"/>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2035912" y="3356754"/>
            <a:ext cx="1056789" cy="1063881"/>
          </a:xfrm>
          <a:prstGeom prst="rect">
            <a:avLst/>
          </a:prstGeom>
        </p:spPr>
      </p:pic>
      <p:pic>
        <p:nvPicPr>
          <p:cNvPr id="42" name="Picture 41">
            <a:extLst>
              <a:ext uri="{FF2B5EF4-FFF2-40B4-BE49-F238E27FC236}">
                <a16:creationId xmlns:a16="http://schemas.microsoft.com/office/drawing/2014/main" id="{0A796547-D0CE-4EBF-813D-DE3B6AFDB58E}"/>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2035913" y="2177829"/>
            <a:ext cx="1056789" cy="1070974"/>
          </a:xfrm>
          <a:prstGeom prst="rect">
            <a:avLst/>
          </a:prstGeom>
        </p:spPr>
      </p:pic>
      <p:pic>
        <p:nvPicPr>
          <p:cNvPr id="44" name="Picture 43">
            <a:extLst>
              <a:ext uri="{FF2B5EF4-FFF2-40B4-BE49-F238E27FC236}">
                <a16:creationId xmlns:a16="http://schemas.microsoft.com/office/drawing/2014/main" id="{345649CF-A239-4F7B-BB7C-7AAAD4508DDE}"/>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4357251" y="3349663"/>
            <a:ext cx="1063881" cy="1070974"/>
          </a:xfrm>
          <a:prstGeom prst="rect">
            <a:avLst/>
          </a:prstGeom>
        </p:spPr>
      </p:pic>
      <p:pic>
        <p:nvPicPr>
          <p:cNvPr id="46" name="Picture 45">
            <a:extLst>
              <a:ext uri="{FF2B5EF4-FFF2-40B4-BE49-F238E27FC236}">
                <a16:creationId xmlns:a16="http://schemas.microsoft.com/office/drawing/2014/main" id="{FCC48B40-AC65-4A52-B4E5-A2B779279758}"/>
              </a:ext>
            </a:extLst>
          </p:cNvPr>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4357251" y="4526634"/>
            <a:ext cx="1063881" cy="1063881"/>
          </a:xfrm>
          <a:prstGeom prst="rect">
            <a:avLst/>
          </a:prstGeom>
        </p:spPr>
      </p:pic>
      <p:pic>
        <p:nvPicPr>
          <p:cNvPr id="48" name="Picture 47">
            <a:extLst>
              <a:ext uri="{FF2B5EF4-FFF2-40B4-BE49-F238E27FC236}">
                <a16:creationId xmlns:a16="http://schemas.microsoft.com/office/drawing/2014/main" id="{79296339-8A88-4DA1-960D-54F88D347514}"/>
              </a:ext>
            </a:extLst>
          </p:cNvPr>
          <p:cNvPicPr>
            <a:picLocks noChangeAspect="1"/>
          </p:cNvPicPr>
          <p:nvPr/>
        </p:nvPicPr>
        <p:blipFill>
          <a:blip r:embed="rId14">
            <a:lum bright="70000" contrast="-70000"/>
            <a:extLst>
              <a:ext uri="{28A0092B-C50C-407E-A947-70E740481C1C}">
                <a14:useLocalDpi xmlns:a14="http://schemas.microsoft.com/office/drawing/2010/main" val="0"/>
              </a:ext>
            </a:extLst>
          </a:blip>
          <a:stretch>
            <a:fillRect/>
          </a:stretch>
        </p:blipFill>
        <p:spPr>
          <a:xfrm>
            <a:off x="875244" y="2184922"/>
            <a:ext cx="1063881" cy="1063881"/>
          </a:xfrm>
          <a:prstGeom prst="rect">
            <a:avLst/>
          </a:prstGeom>
        </p:spPr>
      </p:pic>
      <p:pic>
        <p:nvPicPr>
          <p:cNvPr id="49" name="Picture 48">
            <a:extLst>
              <a:ext uri="{FF2B5EF4-FFF2-40B4-BE49-F238E27FC236}">
                <a16:creationId xmlns:a16="http://schemas.microsoft.com/office/drawing/2014/main" id="{7F7DB3D8-1C6D-43C1-9E68-891E60A443EB}"/>
              </a:ext>
            </a:extLst>
          </p:cNvPr>
          <p:cNvPicPr>
            <a:picLocks noChangeAspect="1"/>
          </p:cNvPicPr>
          <p:nvPr/>
        </p:nvPicPr>
        <p:blipFill>
          <a:blip r:embed="rId15">
            <a:lum bright="70000" contrast="-70000"/>
            <a:extLst>
              <a:ext uri="{28A0092B-C50C-407E-A947-70E740481C1C}">
                <a14:useLocalDpi xmlns:a14="http://schemas.microsoft.com/office/drawing/2010/main" val="0"/>
              </a:ext>
            </a:extLst>
          </a:blip>
          <a:stretch>
            <a:fillRect/>
          </a:stretch>
        </p:blipFill>
        <p:spPr>
          <a:xfrm>
            <a:off x="875244" y="3356754"/>
            <a:ext cx="1063881" cy="1063881"/>
          </a:xfrm>
          <a:prstGeom prst="rect">
            <a:avLst/>
          </a:prstGeom>
        </p:spPr>
      </p:pic>
      <p:pic>
        <p:nvPicPr>
          <p:cNvPr id="52" name="Picture 51">
            <a:extLst>
              <a:ext uri="{FF2B5EF4-FFF2-40B4-BE49-F238E27FC236}">
                <a16:creationId xmlns:a16="http://schemas.microsoft.com/office/drawing/2014/main" id="{B1F1D2E0-473B-46E7-AF5F-8D5528FD76FA}"/>
              </a:ext>
            </a:extLst>
          </p:cNvPr>
          <p:cNvPicPr>
            <a:picLocks noChangeAspect="1"/>
          </p:cNvPicPr>
          <p:nvPr/>
        </p:nvPicPr>
        <p:blipFill>
          <a:blip r:embed="rId16">
            <a:lum bright="70000" contrast="-70000"/>
            <a:extLst>
              <a:ext uri="{28A0092B-C50C-407E-A947-70E740481C1C}">
                <a14:useLocalDpi xmlns:a14="http://schemas.microsoft.com/office/drawing/2010/main" val="0"/>
              </a:ext>
            </a:extLst>
          </a:blip>
          <a:stretch>
            <a:fillRect/>
          </a:stretch>
        </p:blipFill>
        <p:spPr>
          <a:xfrm>
            <a:off x="875244" y="1013090"/>
            <a:ext cx="1063881" cy="1063881"/>
          </a:xfrm>
          <a:prstGeom prst="rect">
            <a:avLst/>
          </a:prstGeom>
        </p:spPr>
      </p:pic>
      <p:pic>
        <p:nvPicPr>
          <p:cNvPr id="53" name="Picture 52">
            <a:extLst>
              <a:ext uri="{FF2B5EF4-FFF2-40B4-BE49-F238E27FC236}">
                <a16:creationId xmlns:a16="http://schemas.microsoft.com/office/drawing/2014/main" id="{4E5908FC-CFFA-4F87-AD69-6A5379700FE1}"/>
              </a:ext>
            </a:extLst>
          </p:cNvPr>
          <p:cNvPicPr>
            <a:picLocks noChangeAspect="1"/>
          </p:cNvPicPr>
          <p:nvPr/>
        </p:nvPicPr>
        <p:blipFill>
          <a:blip r:embed="rId17">
            <a:lum bright="70000" contrast="-70000"/>
            <a:extLst>
              <a:ext uri="{28A0092B-C50C-407E-A947-70E740481C1C}">
                <a14:useLocalDpi xmlns:a14="http://schemas.microsoft.com/office/drawing/2010/main" val="0"/>
              </a:ext>
            </a:extLst>
          </a:blip>
          <a:stretch>
            <a:fillRect/>
          </a:stretch>
        </p:blipFill>
        <p:spPr>
          <a:xfrm>
            <a:off x="879028" y="4528586"/>
            <a:ext cx="1063881" cy="1063881"/>
          </a:xfrm>
          <a:prstGeom prst="rect">
            <a:avLst/>
          </a:prstGeom>
        </p:spPr>
      </p:pic>
      <p:pic>
        <p:nvPicPr>
          <p:cNvPr id="13" name="Picture 12">
            <a:extLst>
              <a:ext uri="{FF2B5EF4-FFF2-40B4-BE49-F238E27FC236}">
                <a16:creationId xmlns:a16="http://schemas.microsoft.com/office/drawing/2014/main" id="{C39AD07A-E633-4A0B-B55C-CD12E63E5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420" y="1177474"/>
            <a:ext cx="1056789" cy="1070974"/>
          </a:xfrm>
          <a:prstGeom prst="rect">
            <a:avLst/>
          </a:prstGeom>
        </p:spPr>
      </p:pic>
      <p:pic>
        <p:nvPicPr>
          <p:cNvPr id="15" name="Picture 14">
            <a:extLst>
              <a:ext uri="{FF2B5EF4-FFF2-40B4-BE49-F238E27FC236}">
                <a16:creationId xmlns:a16="http://schemas.microsoft.com/office/drawing/2014/main" id="{F71AB0C8-2FE5-46E2-B35E-9FD8F93EA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419" y="4364130"/>
            <a:ext cx="1056789" cy="1063881"/>
          </a:xfrm>
          <a:prstGeom prst="rect">
            <a:avLst/>
          </a:prstGeom>
        </p:spPr>
      </p:pic>
      <p:pic>
        <p:nvPicPr>
          <p:cNvPr id="17" name="Picture 16">
            <a:extLst>
              <a:ext uri="{FF2B5EF4-FFF2-40B4-BE49-F238E27FC236}">
                <a16:creationId xmlns:a16="http://schemas.microsoft.com/office/drawing/2014/main" id="{65AF2FF3-AF82-47BA-B76B-766582B38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9208" y="1177473"/>
            <a:ext cx="1070974" cy="1063881"/>
          </a:xfrm>
          <a:prstGeom prst="rect">
            <a:avLst/>
          </a:prstGeom>
        </p:spPr>
      </p:pic>
      <p:pic>
        <p:nvPicPr>
          <p:cNvPr id="19" name="Picture 18">
            <a:extLst>
              <a:ext uri="{FF2B5EF4-FFF2-40B4-BE49-F238E27FC236}">
                <a16:creationId xmlns:a16="http://schemas.microsoft.com/office/drawing/2014/main" id="{AE116568-852C-4B0F-AD69-B092657BB5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394" y="2238172"/>
            <a:ext cx="1070974" cy="1063881"/>
          </a:xfrm>
          <a:prstGeom prst="rect">
            <a:avLst/>
          </a:prstGeom>
        </p:spPr>
      </p:pic>
      <p:pic>
        <p:nvPicPr>
          <p:cNvPr id="21" name="Picture 20">
            <a:extLst>
              <a:ext uri="{FF2B5EF4-FFF2-40B4-BE49-F238E27FC236}">
                <a16:creationId xmlns:a16="http://schemas.microsoft.com/office/drawing/2014/main" id="{BDC4656A-B67D-4482-BE6E-4FC0F6E8F2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343" y="3302162"/>
            <a:ext cx="1070974" cy="1063881"/>
          </a:xfrm>
          <a:prstGeom prst="rect">
            <a:avLst/>
          </a:prstGeom>
        </p:spPr>
      </p:pic>
      <p:pic>
        <p:nvPicPr>
          <p:cNvPr id="23" name="Picture 22">
            <a:extLst>
              <a:ext uri="{FF2B5EF4-FFF2-40B4-BE49-F238E27FC236}">
                <a16:creationId xmlns:a16="http://schemas.microsoft.com/office/drawing/2014/main" id="{5C1274F3-A725-43C2-80C9-C85C4FBF57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9745" y="4366081"/>
            <a:ext cx="1070974" cy="1063881"/>
          </a:xfrm>
          <a:prstGeom prst="rect">
            <a:avLst/>
          </a:prstGeom>
        </p:spPr>
      </p:pic>
      <p:pic>
        <p:nvPicPr>
          <p:cNvPr id="25" name="Picture 24">
            <a:extLst>
              <a:ext uri="{FF2B5EF4-FFF2-40B4-BE49-F238E27FC236}">
                <a16:creationId xmlns:a16="http://schemas.microsoft.com/office/drawing/2014/main" id="{5122C6FA-429D-4FE5-925A-1275617351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5045" y="1177472"/>
            <a:ext cx="1063881" cy="1063881"/>
          </a:xfrm>
          <a:prstGeom prst="rect">
            <a:avLst/>
          </a:prstGeom>
        </p:spPr>
      </p:pic>
      <p:pic>
        <p:nvPicPr>
          <p:cNvPr id="27" name="Picture 26">
            <a:extLst>
              <a:ext uri="{FF2B5EF4-FFF2-40B4-BE49-F238E27FC236}">
                <a16:creationId xmlns:a16="http://schemas.microsoft.com/office/drawing/2014/main" id="{6D0744B6-C7B1-4129-B397-BBCF548D32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9419" y="2241353"/>
            <a:ext cx="1063881" cy="1070974"/>
          </a:xfrm>
          <a:prstGeom prst="rect">
            <a:avLst/>
          </a:prstGeom>
        </p:spPr>
      </p:pic>
      <p:pic>
        <p:nvPicPr>
          <p:cNvPr id="29" name="Picture 28">
            <a:extLst>
              <a:ext uri="{FF2B5EF4-FFF2-40B4-BE49-F238E27FC236}">
                <a16:creationId xmlns:a16="http://schemas.microsoft.com/office/drawing/2014/main" id="{25FF743E-522A-43CB-B1C3-2F63087E52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2419" y="3307299"/>
            <a:ext cx="1056789" cy="1063881"/>
          </a:xfrm>
          <a:prstGeom prst="rect">
            <a:avLst/>
          </a:prstGeom>
        </p:spPr>
      </p:pic>
      <p:pic>
        <p:nvPicPr>
          <p:cNvPr id="31" name="Picture 30">
            <a:extLst>
              <a:ext uri="{FF2B5EF4-FFF2-40B4-BE49-F238E27FC236}">
                <a16:creationId xmlns:a16="http://schemas.microsoft.com/office/drawing/2014/main" id="{13353CA5-48F4-4C3E-A919-DBCC279FB4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2420" y="2241353"/>
            <a:ext cx="1056789" cy="1070974"/>
          </a:xfrm>
          <a:prstGeom prst="rect">
            <a:avLst/>
          </a:prstGeom>
        </p:spPr>
      </p:pic>
      <p:pic>
        <p:nvPicPr>
          <p:cNvPr id="33" name="Picture 32">
            <a:extLst>
              <a:ext uri="{FF2B5EF4-FFF2-40B4-BE49-F238E27FC236}">
                <a16:creationId xmlns:a16="http://schemas.microsoft.com/office/drawing/2014/main" id="{5C61D5BC-36E8-45CB-AD6F-C080BDD11B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19418" y="3305310"/>
            <a:ext cx="1063881" cy="1070974"/>
          </a:xfrm>
          <a:prstGeom prst="rect">
            <a:avLst/>
          </a:prstGeom>
        </p:spPr>
      </p:pic>
      <p:pic>
        <p:nvPicPr>
          <p:cNvPr id="35" name="Picture 34">
            <a:extLst>
              <a:ext uri="{FF2B5EF4-FFF2-40B4-BE49-F238E27FC236}">
                <a16:creationId xmlns:a16="http://schemas.microsoft.com/office/drawing/2014/main" id="{53671FF7-A387-46E8-9EE1-B8B230FB12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19418" y="4364130"/>
            <a:ext cx="1063881" cy="1063881"/>
          </a:xfrm>
          <a:prstGeom prst="rect">
            <a:avLst/>
          </a:prstGeom>
        </p:spPr>
      </p:pic>
      <p:pic>
        <p:nvPicPr>
          <p:cNvPr id="39" name="Picture 38">
            <a:extLst>
              <a:ext uri="{FF2B5EF4-FFF2-40B4-BE49-F238E27FC236}">
                <a16:creationId xmlns:a16="http://schemas.microsoft.com/office/drawing/2014/main" id="{5CCCF063-54EB-45C5-8B11-71FCE8262C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8538" y="2238172"/>
            <a:ext cx="1063881" cy="1063881"/>
          </a:xfrm>
          <a:prstGeom prst="rect">
            <a:avLst/>
          </a:prstGeom>
        </p:spPr>
      </p:pic>
      <p:pic>
        <p:nvPicPr>
          <p:cNvPr id="41" name="Picture 40">
            <a:extLst>
              <a:ext uri="{FF2B5EF4-FFF2-40B4-BE49-F238E27FC236}">
                <a16:creationId xmlns:a16="http://schemas.microsoft.com/office/drawing/2014/main" id="{CD7348E0-27F7-449E-9211-146B263A6C0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8538" y="3302127"/>
            <a:ext cx="1063881" cy="1063881"/>
          </a:xfrm>
          <a:prstGeom prst="rect">
            <a:avLst/>
          </a:prstGeom>
        </p:spPr>
      </p:pic>
      <p:pic>
        <p:nvPicPr>
          <p:cNvPr id="43" name="Picture 42">
            <a:extLst>
              <a:ext uri="{FF2B5EF4-FFF2-40B4-BE49-F238E27FC236}">
                <a16:creationId xmlns:a16="http://schemas.microsoft.com/office/drawing/2014/main" id="{45AAE58F-E53D-4C53-BFC7-C2C584EAD81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8538" y="1177474"/>
            <a:ext cx="1063881" cy="1063881"/>
          </a:xfrm>
          <a:prstGeom prst="rect">
            <a:avLst/>
          </a:prstGeom>
        </p:spPr>
      </p:pic>
      <p:pic>
        <p:nvPicPr>
          <p:cNvPr id="45" name="Picture 44">
            <a:extLst>
              <a:ext uri="{FF2B5EF4-FFF2-40B4-BE49-F238E27FC236}">
                <a16:creationId xmlns:a16="http://schemas.microsoft.com/office/drawing/2014/main" id="{83CAABB0-2FA0-4F6F-BE13-69384A8A58E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27185" y="4364130"/>
            <a:ext cx="1063881" cy="1063881"/>
          </a:xfrm>
          <a:prstGeom prst="rect">
            <a:avLst/>
          </a:prstGeom>
        </p:spPr>
      </p:pic>
      <p:sp>
        <p:nvSpPr>
          <p:cNvPr id="47" name="TextBox 46">
            <a:extLst>
              <a:ext uri="{FF2B5EF4-FFF2-40B4-BE49-F238E27FC236}">
                <a16:creationId xmlns:a16="http://schemas.microsoft.com/office/drawing/2014/main" id="{287D59A4-A457-49CF-8314-4AE4C92048A0}"/>
              </a:ext>
            </a:extLst>
          </p:cNvPr>
          <p:cNvSpPr txBox="1"/>
          <p:nvPr/>
        </p:nvSpPr>
        <p:spPr>
          <a:xfrm>
            <a:off x="6407112" y="1095002"/>
            <a:ext cx="4432124" cy="1508105"/>
          </a:xfrm>
          <a:prstGeom prst="rect">
            <a:avLst/>
          </a:prstGeom>
          <a:noFill/>
        </p:spPr>
        <p:txBody>
          <a:bodyPr wrap="square" rtlCol="0">
            <a:spAutoFit/>
          </a:bodyPr>
          <a:lstStyle/>
          <a:p>
            <a:r>
              <a:rPr lang="en-GB" sz="2000" b="1" dirty="0">
                <a:solidFill>
                  <a:schemeClr val="bg1">
                    <a:lumMod val="65000"/>
                  </a:schemeClr>
                </a:solidFill>
                <a:latin typeface="Proxima Nova A Cond Black" panose="02000506030000020004" pitchFamily="50" charset="0"/>
              </a:rPr>
              <a:t>1. During packaging…</a:t>
            </a:r>
          </a:p>
          <a:p>
            <a:r>
              <a:rPr lang="en-GB" sz="3600" b="1" dirty="0">
                <a:latin typeface="Proxima Nova A Light" panose="02000506030000020004" pitchFamily="50" charset="0"/>
              </a:rPr>
              <a:t>App is split into “blocks” or “pages”</a:t>
            </a:r>
            <a:r>
              <a:rPr lang="en-GB" sz="3600" dirty="0">
                <a:latin typeface="Proxima Nova A Light" panose="02000506030000020004" pitchFamily="50" charset="0"/>
              </a:rPr>
              <a:t>.</a:t>
            </a:r>
          </a:p>
        </p:txBody>
      </p:sp>
      <p:sp>
        <p:nvSpPr>
          <p:cNvPr id="22" name="TextBox 21">
            <a:extLst>
              <a:ext uri="{FF2B5EF4-FFF2-40B4-BE49-F238E27FC236}">
                <a16:creationId xmlns:a16="http://schemas.microsoft.com/office/drawing/2014/main" id="{42108AC4-6866-40FB-8EDE-25F3A3CC48AF}"/>
              </a:ext>
            </a:extLst>
          </p:cNvPr>
          <p:cNvSpPr txBox="1"/>
          <p:nvPr/>
        </p:nvSpPr>
        <p:spPr>
          <a:xfrm>
            <a:off x="0" y="2682240"/>
            <a:ext cx="12192000" cy="1181606"/>
          </a:xfrm>
          <a:prstGeom prst="rect">
            <a:avLst/>
          </a:prstGeom>
          <a:noFill/>
        </p:spPr>
        <p:txBody>
          <a:bodyPr wrap="square" rtlCol="0">
            <a:spAutoFit/>
          </a:bodyPr>
          <a:lstStyle/>
          <a:p>
            <a:pPr algn="ctr">
              <a:lnSpc>
                <a:spcPct val="150000"/>
              </a:lnSpc>
            </a:pPr>
            <a:r>
              <a:rPr lang="en-GB" sz="5400" dirty="0">
                <a:solidFill>
                  <a:srgbClr val="006AC6"/>
                </a:solidFill>
                <a:latin typeface="Proxima Nova A Cond Black" panose="02000506030000020004" pitchFamily="50" charset="0"/>
              </a:rPr>
              <a:t>The magic </a:t>
            </a:r>
            <a:r>
              <a:rPr lang="en-GB" sz="5400" dirty="0">
                <a:latin typeface="Proxima Nova A Cond Black" panose="02000506030000020004" pitchFamily="50" charset="0"/>
              </a:rPr>
              <a:t>of Cloudpaging.  </a:t>
            </a:r>
            <a:endParaRPr lang="en-GB" sz="5400" dirty="0">
              <a:solidFill>
                <a:srgbClr val="006AC6"/>
              </a:solidFill>
              <a:latin typeface="Proxima Nova A Cond Black" panose="02000506030000020004" pitchFamily="50" charset="0"/>
            </a:endParaRPr>
          </a:p>
        </p:txBody>
      </p:sp>
    </p:spTree>
    <p:extLst>
      <p:ext uri="{BB962C8B-B14F-4D97-AF65-F5344CB8AC3E}">
        <p14:creationId xmlns:p14="http://schemas.microsoft.com/office/powerpoint/2010/main" val="323379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200" fill="hold"/>
                                        <p:tgtEl>
                                          <p:spTgt spid="43"/>
                                        </p:tgtEl>
                                      </p:cBhvr>
                                      <p:by x="110000" y="110000"/>
                                    </p:animScale>
                                  </p:childTnLst>
                                </p:cTn>
                              </p:par>
                              <p:par>
                                <p:cTn id="45" presetID="6" presetClass="emph" presetSubtype="0" fill="hold" nodeType="withEffect">
                                  <p:stCondLst>
                                    <p:cond delay="0"/>
                                  </p:stCondLst>
                                  <p:childTnLst>
                                    <p:animScale>
                                      <p:cBhvr>
                                        <p:cTn id="46" dur="200" fill="hold"/>
                                        <p:tgtEl>
                                          <p:spTgt spid="13"/>
                                        </p:tgtEl>
                                      </p:cBhvr>
                                      <p:by x="110000" y="110000"/>
                                    </p:animScale>
                                  </p:childTnLst>
                                </p:cTn>
                              </p:par>
                              <p:par>
                                <p:cTn id="47" presetID="6" presetClass="emph" presetSubtype="0" fill="hold" nodeType="withEffect">
                                  <p:stCondLst>
                                    <p:cond delay="0"/>
                                  </p:stCondLst>
                                  <p:childTnLst>
                                    <p:animScale>
                                      <p:cBhvr>
                                        <p:cTn id="48" dur="200" fill="hold"/>
                                        <p:tgtEl>
                                          <p:spTgt spid="17"/>
                                        </p:tgtEl>
                                      </p:cBhvr>
                                      <p:by x="110000" y="110000"/>
                                    </p:animScale>
                                  </p:childTnLst>
                                </p:cTn>
                              </p:par>
                              <p:par>
                                <p:cTn id="49" presetID="6" presetClass="emph" presetSubtype="0" fill="hold" nodeType="withEffect">
                                  <p:stCondLst>
                                    <p:cond delay="0"/>
                                  </p:stCondLst>
                                  <p:childTnLst>
                                    <p:animScale>
                                      <p:cBhvr>
                                        <p:cTn id="50" dur="200" fill="hold"/>
                                        <p:tgtEl>
                                          <p:spTgt spid="25"/>
                                        </p:tgtEl>
                                      </p:cBhvr>
                                      <p:by x="110000" y="110000"/>
                                    </p:animScale>
                                  </p:childTnLst>
                                </p:cTn>
                              </p:par>
                              <p:par>
                                <p:cTn id="51" presetID="6" presetClass="emph" presetSubtype="0" fill="hold" nodeType="withEffect">
                                  <p:stCondLst>
                                    <p:cond delay="0"/>
                                  </p:stCondLst>
                                  <p:childTnLst>
                                    <p:animScale>
                                      <p:cBhvr>
                                        <p:cTn id="52" dur="200" fill="hold"/>
                                        <p:tgtEl>
                                          <p:spTgt spid="27"/>
                                        </p:tgtEl>
                                      </p:cBhvr>
                                      <p:by x="110000" y="110000"/>
                                    </p:animScale>
                                  </p:childTnLst>
                                </p:cTn>
                              </p:par>
                              <p:par>
                                <p:cTn id="53" presetID="6" presetClass="emph" presetSubtype="0" fill="hold" nodeType="withEffect">
                                  <p:stCondLst>
                                    <p:cond delay="0"/>
                                  </p:stCondLst>
                                  <p:childTnLst>
                                    <p:animScale>
                                      <p:cBhvr>
                                        <p:cTn id="54" dur="200" fill="hold"/>
                                        <p:tgtEl>
                                          <p:spTgt spid="19"/>
                                        </p:tgtEl>
                                      </p:cBhvr>
                                      <p:by x="110000" y="110000"/>
                                    </p:animScale>
                                  </p:childTnLst>
                                </p:cTn>
                              </p:par>
                              <p:par>
                                <p:cTn id="55" presetID="6" presetClass="emph" presetSubtype="0" fill="hold" nodeType="withEffect">
                                  <p:stCondLst>
                                    <p:cond delay="0"/>
                                  </p:stCondLst>
                                  <p:childTnLst>
                                    <p:animScale>
                                      <p:cBhvr>
                                        <p:cTn id="56" dur="200" fill="hold"/>
                                        <p:tgtEl>
                                          <p:spTgt spid="31"/>
                                        </p:tgtEl>
                                      </p:cBhvr>
                                      <p:by x="110000" y="110000"/>
                                    </p:animScale>
                                  </p:childTnLst>
                                </p:cTn>
                              </p:par>
                              <p:par>
                                <p:cTn id="57" presetID="6" presetClass="emph" presetSubtype="0" fill="hold" nodeType="withEffect">
                                  <p:stCondLst>
                                    <p:cond delay="0"/>
                                  </p:stCondLst>
                                  <p:childTnLst>
                                    <p:animScale>
                                      <p:cBhvr>
                                        <p:cTn id="58" dur="200" fill="hold"/>
                                        <p:tgtEl>
                                          <p:spTgt spid="39"/>
                                        </p:tgtEl>
                                      </p:cBhvr>
                                      <p:by x="110000" y="110000"/>
                                    </p:animScale>
                                  </p:childTnLst>
                                </p:cTn>
                              </p:par>
                              <p:par>
                                <p:cTn id="59" presetID="6" presetClass="emph" presetSubtype="0" fill="hold" nodeType="withEffect">
                                  <p:stCondLst>
                                    <p:cond delay="0"/>
                                  </p:stCondLst>
                                  <p:childTnLst>
                                    <p:animScale>
                                      <p:cBhvr>
                                        <p:cTn id="60" dur="200" fill="hold"/>
                                        <p:tgtEl>
                                          <p:spTgt spid="41"/>
                                        </p:tgtEl>
                                      </p:cBhvr>
                                      <p:by x="110000" y="110000"/>
                                    </p:animScale>
                                  </p:childTnLst>
                                </p:cTn>
                              </p:par>
                              <p:par>
                                <p:cTn id="61" presetID="6" presetClass="emph" presetSubtype="0" fill="hold" nodeType="withEffect">
                                  <p:stCondLst>
                                    <p:cond delay="0"/>
                                  </p:stCondLst>
                                  <p:childTnLst>
                                    <p:animScale>
                                      <p:cBhvr>
                                        <p:cTn id="62" dur="200" fill="hold"/>
                                        <p:tgtEl>
                                          <p:spTgt spid="29"/>
                                        </p:tgtEl>
                                      </p:cBhvr>
                                      <p:by x="110000" y="110000"/>
                                    </p:animScale>
                                  </p:childTnLst>
                                </p:cTn>
                              </p:par>
                              <p:par>
                                <p:cTn id="63" presetID="6" presetClass="emph" presetSubtype="0" fill="hold" nodeType="withEffect">
                                  <p:stCondLst>
                                    <p:cond delay="0"/>
                                  </p:stCondLst>
                                  <p:childTnLst>
                                    <p:animScale>
                                      <p:cBhvr>
                                        <p:cTn id="64" dur="200" fill="hold"/>
                                        <p:tgtEl>
                                          <p:spTgt spid="21"/>
                                        </p:tgtEl>
                                      </p:cBhvr>
                                      <p:by x="110000" y="110000"/>
                                    </p:animScale>
                                  </p:childTnLst>
                                </p:cTn>
                              </p:par>
                              <p:par>
                                <p:cTn id="65" presetID="6" presetClass="emph" presetSubtype="0" fill="hold" nodeType="withEffect">
                                  <p:stCondLst>
                                    <p:cond delay="0"/>
                                  </p:stCondLst>
                                  <p:childTnLst>
                                    <p:animScale>
                                      <p:cBhvr>
                                        <p:cTn id="66" dur="200" fill="hold"/>
                                        <p:tgtEl>
                                          <p:spTgt spid="33"/>
                                        </p:tgtEl>
                                      </p:cBhvr>
                                      <p:by x="110000" y="110000"/>
                                    </p:animScale>
                                  </p:childTnLst>
                                </p:cTn>
                              </p:par>
                              <p:par>
                                <p:cTn id="67" presetID="6" presetClass="emph" presetSubtype="0" fill="hold" nodeType="withEffect">
                                  <p:stCondLst>
                                    <p:cond delay="0"/>
                                  </p:stCondLst>
                                  <p:childTnLst>
                                    <p:animScale>
                                      <p:cBhvr>
                                        <p:cTn id="68" dur="200" fill="hold"/>
                                        <p:tgtEl>
                                          <p:spTgt spid="35"/>
                                        </p:tgtEl>
                                      </p:cBhvr>
                                      <p:by x="110000" y="110000"/>
                                    </p:animScale>
                                  </p:childTnLst>
                                </p:cTn>
                              </p:par>
                              <p:par>
                                <p:cTn id="69" presetID="6" presetClass="emph" presetSubtype="0" fill="hold" nodeType="withEffect">
                                  <p:stCondLst>
                                    <p:cond delay="0"/>
                                  </p:stCondLst>
                                  <p:childTnLst>
                                    <p:animScale>
                                      <p:cBhvr>
                                        <p:cTn id="70" dur="200" fill="hold"/>
                                        <p:tgtEl>
                                          <p:spTgt spid="23"/>
                                        </p:tgtEl>
                                      </p:cBhvr>
                                      <p:by x="110000" y="110000"/>
                                    </p:animScale>
                                  </p:childTnLst>
                                </p:cTn>
                              </p:par>
                              <p:par>
                                <p:cTn id="71" presetID="6" presetClass="emph" presetSubtype="0" fill="hold" nodeType="withEffect">
                                  <p:stCondLst>
                                    <p:cond delay="0"/>
                                  </p:stCondLst>
                                  <p:childTnLst>
                                    <p:animScale>
                                      <p:cBhvr>
                                        <p:cTn id="72" dur="200" fill="hold"/>
                                        <p:tgtEl>
                                          <p:spTgt spid="15"/>
                                        </p:tgtEl>
                                      </p:cBhvr>
                                      <p:by x="110000" y="110000"/>
                                    </p:animScale>
                                  </p:childTnLst>
                                </p:cTn>
                              </p:par>
                              <p:par>
                                <p:cTn id="73" presetID="6" presetClass="emph" presetSubtype="0" fill="hold" nodeType="withEffect">
                                  <p:stCondLst>
                                    <p:cond delay="0"/>
                                  </p:stCondLst>
                                  <p:childTnLst>
                                    <p:animScale>
                                      <p:cBhvr>
                                        <p:cTn id="74" dur="200" fill="hold"/>
                                        <p:tgtEl>
                                          <p:spTgt spid="45"/>
                                        </p:tgtEl>
                                      </p:cBhvr>
                                      <p:by x="110000" y="110000"/>
                                    </p:animScale>
                                  </p:childTnLst>
                                </p:cTn>
                              </p:par>
                              <p:par>
                                <p:cTn id="75" presetID="10"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200"/>
                                        <p:tgtEl>
                                          <p:spTgt spid="26"/>
                                        </p:tgtEl>
                                      </p:cBhvr>
                                    </p:animEffect>
                                  </p:childTnLst>
                                </p:cTn>
                              </p:par>
                              <p:par>
                                <p:cTn id="78" presetID="10" presetClass="entr" presetSubtype="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200"/>
                                        <p:tgtEl>
                                          <p:spTgt spid="28"/>
                                        </p:tgtEl>
                                      </p:cBhvr>
                                    </p:animEffect>
                                  </p:childTnLst>
                                </p:cTn>
                              </p:par>
                              <p:par>
                                <p:cTn id="81" presetID="10" presetClass="entr" presetSubtype="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200"/>
                                        <p:tgtEl>
                                          <p:spTgt spid="30"/>
                                        </p:tgtEl>
                                      </p:cBhvr>
                                    </p:animEffect>
                                  </p:childTnLst>
                                </p:cTn>
                              </p:par>
                              <p:par>
                                <p:cTn id="84" presetID="10" presetClass="entr" presetSubtype="0" fill="hold"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200"/>
                                        <p:tgtEl>
                                          <p:spTgt spid="32"/>
                                        </p:tgtEl>
                                      </p:cBhvr>
                                    </p:animEffect>
                                  </p:childTnLst>
                                </p:cTn>
                              </p:par>
                              <p:par>
                                <p:cTn id="87" presetID="10" presetClass="entr" presetSubtype="0"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2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200"/>
                                        <p:tgtEl>
                                          <p:spTgt spid="36"/>
                                        </p:tgtEl>
                                      </p:cBhvr>
                                    </p:animEffect>
                                  </p:childTnLst>
                                </p:cTn>
                              </p:par>
                              <p:par>
                                <p:cTn id="93" presetID="10" presetClass="entr" presetSubtype="0" fill="hold"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200"/>
                                        <p:tgtEl>
                                          <p:spTgt spid="37"/>
                                        </p:tgtEl>
                                      </p:cBhvr>
                                    </p:animEffect>
                                  </p:childTnLst>
                                </p:cTn>
                              </p:par>
                              <p:par>
                                <p:cTn id="96" presetID="10" presetClass="entr" presetSubtype="0" fill="hold"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200"/>
                                        <p:tgtEl>
                                          <p:spTgt spid="38"/>
                                        </p:tgtEl>
                                      </p:cBhvr>
                                    </p:animEffect>
                                  </p:childTnLst>
                                </p:cTn>
                              </p:par>
                              <p:par>
                                <p:cTn id="99" presetID="10" presetClass="entr" presetSubtype="0"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200"/>
                                        <p:tgtEl>
                                          <p:spTgt spid="40"/>
                                        </p:tgtEl>
                                      </p:cBhvr>
                                    </p:animEffect>
                                  </p:childTnLst>
                                </p:cTn>
                              </p:par>
                              <p:par>
                                <p:cTn id="102" presetID="10" presetClass="entr" presetSubtype="0"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200"/>
                                        <p:tgtEl>
                                          <p:spTgt spid="42"/>
                                        </p:tgtEl>
                                      </p:cBhvr>
                                    </p:animEffect>
                                  </p:childTnLst>
                                </p:cTn>
                              </p:par>
                              <p:par>
                                <p:cTn id="105" presetID="10" presetClass="entr" presetSubtype="0" fill="hold"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200"/>
                                        <p:tgtEl>
                                          <p:spTgt spid="44"/>
                                        </p:tgtEl>
                                      </p:cBhvr>
                                    </p:animEffect>
                                  </p:childTnLst>
                                </p:cTn>
                              </p:par>
                              <p:par>
                                <p:cTn id="108" presetID="10" presetClass="entr" presetSubtype="0" fill="hold" nodeType="with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200"/>
                                        <p:tgtEl>
                                          <p:spTgt spid="46"/>
                                        </p:tgtEl>
                                      </p:cBhvr>
                                    </p:animEffect>
                                  </p:childTnLst>
                                </p:cTn>
                              </p:par>
                              <p:par>
                                <p:cTn id="111" presetID="10"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200"/>
                                        <p:tgtEl>
                                          <p:spTgt spid="48"/>
                                        </p:tgtEl>
                                      </p:cBhvr>
                                    </p:animEffect>
                                  </p:childTnLst>
                                </p:cTn>
                              </p:par>
                              <p:par>
                                <p:cTn id="114" presetID="10" presetClass="entr" presetSubtype="0" fill="hold" nodeType="with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200"/>
                                        <p:tgtEl>
                                          <p:spTgt spid="49"/>
                                        </p:tgtEl>
                                      </p:cBhvr>
                                    </p:animEffect>
                                  </p:childTnLst>
                                </p:cTn>
                              </p:par>
                              <p:par>
                                <p:cTn id="117" presetID="10" presetClass="entr" presetSubtype="0" fill="hold" nodeType="with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fade">
                                      <p:cBhvr>
                                        <p:cTn id="119" dur="200"/>
                                        <p:tgtEl>
                                          <p:spTgt spid="52"/>
                                        </p:tgtEl>
                                      </p:cBhvr>
                                    </p:animEffect>
                                  </p:childTnLst>
                                </p:cTn>
                              </p:par>
                              <p:par>
                                <p:cTn id="120" presetID="10" presetClass="entr" presetSubtype="0" fill="hold" nodeType="with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fade">
                                      <p:cBhvr>
                                        <p:cTn id="122" dur="200"/>
                                        <p:tgtEl>
                                          <p:spTgt spid="53"/>
                                        </p:tgtEl>
                                      </p:cBhvr>
                                    </p:animEffect>
                                  </p:childTnLst>
                                </p:cTn>
                              </p:par>
                              <p:par>
                                <p:cTn id="123" presetID="10" presetClass="exit" presetSubtype="0" fill="hold" nodeType="withEffect">
                                  <p:stCondLst>
                                    <p:cond delay="0"/>
                                  </p:stCondLst>
                                  <p:childTnLst>
                                    <p:animEffect transition="out" filter="fade">
                                      <p:cBhvr>
                                        <p:cTn id="124" dur="200"/>
                                        <p:tgtEl>
                                          <p:spTgt spid="43"/>
                                        </p:tgtEl>
                                      </p:cBhvr>
                                    </p:animEffect>
                                    <p:set>
                                      <p:cBhvr>
                                        <p:cTn id="125" dur="1" fill="hold">
                                          <p:stCondLst>
                                            <p:cond delay="199"/>
                                          </p:stCondLst>
                                        </p:cTn>
                                        <p:tgtEl>
                                          <p:spTgt spid="43"/>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
                                        <p:tgtEl>
                                          <p:spTgt spid="13"/>
                                        </p:tgtEl>
                                      </p:cBhvr>
                                    </p:animEffect>
                                    <p:set>
                                      <p:cBhvr>
                                        <p:cTn id="128" dur="1" fill="hold">
                                          <p:stCondLst>
                                            <p:cond delay="199"/>
                                          </p:stCondLst>
                                        </p:cTn>
                                        <p:tgtEl>
                                          <p:spTgt spid="13"/>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200"/>
                                        <p:tgtEl>
                                          <p:spTgt spid="17"/>
                                        </p:tgtEl>
                                      </p:cBhvr>
                                    </p:animEffect>
                                    <p:set>
                                      <p:cBhvr>
                                        <p:cTn id="131" dur="1" fill="hold">
                                          <p:stCondLst>
                                            <p:cond delay="199"/>
                                          </p:stCondLst>
                                        </p:cTn>
                                        <p:tgtEl>
                                          <p:spTgt spid="17"/>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200"/>
                                        <p:tgtEl>
                                          <p:spTgt spid="25"/>
                                        </p:tgtEl>
                                      </p:cBhvr>
                                    </p:animEffect>
                                    <p:set>
                                      <p:cBhvr>
                                        <p:cTn id="134" dur="1" fill="hold">
                                          <p:stCondLst>
                                            <p:cond delay="199"/>
                                          </p:stCondLst>
                                        </p:cTn>
                                        <p:tgtEl>
                                          <p:spTgt spid="25"/>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200"/>
                                        <p:tgtEl>
                                          <p:spTgt spid="27"/>
                                        </p:tgtEl>
                                      </p:cBhvr>
                                    </p:animEffect>
                                    <p:set>
                                      <p:cBhvr>
                                        <p:cTn id="137" dur="1" fill="hold">
                                          <p:stCondLst>
                                            <p:cond delay="199"/>
                                          </p:stCondLst>
                                        </p:cTn>
                                        <p:tgtEl>
                                          <p:spTgt spid="2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200"/>
                                        <p:tgtEl>
                                          <p:spTgt spid="19"/>
                                        </p:tgtEl>
                                      </p:cBhvr>
                                    </p:animEffect>
                                    <p:set>
                                      <p:cBhvr>
                                        <p:cTn id="140" dur="1" fill="hold">
                                          <p:stCondLst>
                                            <p:cond delay="199"/>
                                          </p:stCondLst>
                                        </p:cTn>
                                        <p:tgtEl>
                                          <p:spTgt spid="19"/>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200"/>
                                        <p:tgtEl>
                                          <p:spTgt spid="31"/>
                                        </p:tgtEl>
                                      </p:cBhvr>
                                    </p:animEffect>
                                    <p:set>
                                      <p:cBhvr>
                                        <p:cTn id="143" dur="1" fill="hold">
                                          <p:stCondLst>
                                            <p:cond delay="199"/>
                                          </p:stCondLst>
                                        </p:cTn>
                                        <p:tgtEl>
                                          <p:spTgt spid="31"/>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200"/>
                                        <p:tgtEl>
                                          <p:spTgt spid="39"/>
                                        </p:tgtEl>
                                      </p:cBhvr>
                                    </p:animEffect>
                                    <p:set>
                                      <p:cBhvr>
                                        <p:cTn id="146" dur="1" fill="hold">
                                          <p:stCondLst>
                                            <p:cond delay="199"/>
                                          </p:stCondLst>
                                        </p:cTn>
                                        <p:tgtEl>
                                          <p:spTgt spid="39"/>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200"/>
                                        <p:tgtEl>
                                          <p:spTgt spid="41"/>
                                        </p:tgtEl>
                                      </p:cBhvr>
                                    </p:animEffect>
                                    <p:set>
                                      <p:cBhvr>
                                        <p:cTn id="149" dur="1" fill="hold">
                                          <p:stCondLst>
                                            <p:cond delay="199"/>
                                          </p:stCondLst>
                                        </p:cTn>
                                        <p:tgtEl>
                                          <p:spTgt spid="41"/>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200"/>
                                        <p:tgtEl>
                                          <p:spTgt spid="29"/>
                                        </p:tgtEl>
                                      </p:cBhvr>
                                    </p:animEffect>
                                    <p:set>
                                      <p:cBhvr>
                                        <p:cTn id="152" dur="1" fill="hold">
                                          <p:stCondLst>
                                            <p:cond delay="199"/>
                                          </p:stCondLst>
                                        </p:cTn>
                                        <p:tgtEl>
                                          <p:spTgt spid="29"/>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200"/>
                                        <p:tgtEl>
                                          <p:spTgt spid="21"/>
                                        </p:tgtEl>
                                      </p:cBhvr>
                                    </p:animEffect>
                                    <p:set>
                                      <p:cBhvr>
                                        <p:cTn id="155" dur="1" fill="hold">
                                          <p:stCondLst>
                                            <p:cond delay="199"/>
                                          </p:stCondLst>
                                        </p:cTn>
                                        <p:tgtEl>
                                          <p:spTgt spid="21"/>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200"/>
                                        <p:tgtEl>
                                          <p:spTgt spid="33"/>
                                        </p:tgtEl>
                                      </p:cBhvr>
                                    </p:animEffect>
                                    <p:set>
                                      <p:cBhvr>
                                        <p:cTn id="158" dur="1" fill="hold">
                                          <p:stCondLst>
                                            <p:cond delay="199"/>
                                          </p:stCondLst>
                                        </p:cTn>
                                        <p:tgtEl>
                                          <p:spTgt spid="33"/>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200"/>
                                        <p:tgtEl>
                                          <p:spTgt spid="35"/>
                                        </p:tgtEl>
                                      </p:cBhvr>
                                    </p:animEffect>
                                    <p:set>
                                      <p:cBhvr>
                                        <p:cTn id="161" dur="1" fill="hold">
                                          <p:stCondLst>
                                            <p:cond delay="199"/>
                                          </p:stCondLst>
                                        </p:cTn>
                                        <p:tgtEl>
                                          <p:spTgt spid="35"/>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200"/>
                                        <p:tgtEl>
                                          <p:spTgt spid="23"/>
                                        </p:tgtEl>
                                      </p:cBhvr>
                                    </p:animEffect>
                                    <p:set>
                                      <p:cBhvr>
                                        <p:cTn id="164" dur="1" fill="hold">
                                          <p:stCondLst>
                                            <p:cond delay="199"/>
                                          </p:stCondLst>
                                        </p:cTn>
                                        <p:tgtEl>
                                          <p:spTgt spid="23"/>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200"/>
                                        <p:tgtEl>
                                          <p:spTgt spid="15"/>
                                        </p:tgtEl>
                                      </p:cBhvr>
                                    </p:animEffect>
                                    <p:set>
                                      <p:cBhvr>
                                        <p:cTn id="167" dur="1" fill="hold">
                                          <p:stCondLst>
                                            <p:cond delay="199"/>
                                          </p:stCondLst>
                                        </p:cTn>
                                        <p:tgtEl>
                                          <p:spTgt spid="15"/>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200"/>
                                        <p:tgtEl>
                                          <p:spTgt spid="45"/>
                                        </p:tgtEl>
                                      </p:cBhvr>
                                    </p:animEffect>
                                    <p:set>
                                      <p:cBhvr>
                                        <p:cTn id="170" dur="1" fill="hold">
                                          <p:stCondLst>
                                            <p:cond delay="1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39AD07A-E633-4A0B-B55C-CD12E63E544E}"/>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2035913" y="1013090"/>
            <a:ext cx="1056789" cy="1070974"/>
          </a:xfrm>
          <a:prstGeom prst="rect">
            <a:avLst/>
          </a:prstGeom>
        </p:spPr>
      </p:pic>
      <p:pic>
        <p:nvPicPr>
          <p:cNvPr id="15" name="Picture 14">
            <a:extLst>
              <a:ext uri="{FF2B5EF4-FFF2-40B4-BE49-F238E27FC236}">
                <a16:creationId xmlns:a16="http://schemas.microsoft.com/office/drawing/2014/main" id="{F71AB0C8-2FE5-46E2-B35E-9FD8F93EA94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035912" y="4528586"/>
            <a:ext cx="1056789" cy="1063881"/>
          </a:xfrm>
          <a:prstGeom prst="rect">
            <a:avLst/>
          </a:prstGeom>
        </p:spPr>
      </p:pic>
      <p:pic>
        <p:nvPicPr>
          <p:cNvPr id="17" name="Picture 16">
            <a:extLst>
              <a:ext uri="{FF2B5EF4-FFF2-40B4-BE49-F238E27FC236}">
                <a16:creationId xmlns:a16="http://schemas.microsoft.com/office/drawing/2014/main" id="{65AF2FF3-AF82-47BA-B76B-766582B38C5D}"/>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189490" y="1013089"/>
            <a:ext cx="1070974" cy="1063881"/>
          </a:xfrm>
          <a:prstGeom prst="rect">
            <a:avLst/>
          </a:prstGeom>
        </p:spPr>
      </p:pic>
      <p:pic>
        <p:nvPicPr>
          <p:cNvPr id="19" name="Picture 18">
            <a:extLst>
              <a:ext uri="{FF2B5EF4-FFF2-40B4-BE49-F238E27FC236}">
                <a16:creationId xmlns:a16="http://schemas.microsoft.com/office/drawing/2014/main" id="{AE116568-852C-4B0F-AD69-B092657BB55E}"/>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189490" y="2184922"/>
            <a:ext cx="1070974" cy="1063881"/>
          </a:xfrm>
          <a:prstGeom prst="rect">
            <a:avLst/>
          </a:prstGeom>
        </p:spPr>
      </p:pic>
      <p:pic>
        <p:nvPicPr>
          <p:cNvPr id="21" name="Picture 20">
            <a:extLst>
              <a:ext uri="{FF2B5EF4-FFF2-40B4-BE49-F238E27FC236}">
                <a16:creationId xmlns:a16="http://schemas.microsoft.com/office/drawing/2014/main" id="{BDC4656A-B67D-4482-BE6E-4FC0F6E8F24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189490" y="3356754"/>
            <a:ext cx="1070974" cy="1063881"/>
          </a:xfrm>
          <a:prstGeom prst="rect">
            <a:avLst/>
          </a:prstGeom>
        </p:spPr>
      </p:pic>
      <p:pic>
        <p:nvPicPr>
          <p:cNvPr id="23" name="Picture 22">
            <a:extLst>
              <a:ext uri="{FF2B5EF4-FFF2-40B4-BE49-F238E27FC236}">
                <a16:creationId xmlns:a16="http://schemas.microsoft.com/office/drawing/2014/main" id="{5C1274F3-A725-43C2-80C9-C85C4FBF57C7}"/>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185704" y="4528585"/>
            <a:ext cx="1070974" cy="1063881"/>
          </a:xfrm>
          <a:prstGeom prst="rect">
            <a:avLst/>
          </a:prstGeom>
        </p:spPr>
      </p:pic>
      <p:pic>
        <p:nvPicPr>
          <p:cNvPr id="25" name="Picture 24">
            <a:extLst>
              <a:ext uri="{FF2B5EF4-FFF2-40B4-BE49-F238E27FC236}">
                <a16:creationId xmlns:a16="http://schemas.microsoft.com/office/drawing/2014/main" id="{5122C6FA-429D-4FE5-925A-127561735129}"/>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4357252" y="1013088"/>
            <a:ext cx="1063881" cy="1063881"/>
          </a:xfrm>
          <a:prstGeom prst="rect">
            <a:avLst/>
          </a:prstGeom>
        </p:spPr>
      </p:pic>
      <p:pic>
        <p:nvPicPr>
          <p:cNvPr id="27" name="Picture 26">
            <a:extLst>
              <a:ext uri="{FF2B5EF4-FFF2-40B4-BE49-F238E27FC236}">
                <a16:creationId xmlns:a16="http://schemas.microsoft.com/office/drawing/2014/main" id="{6D0744B6-C7B1-4129-B397-BBCF548D32C1}"/>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4357252" y="2177829"/>
            <a:ext cx="1063881" cy="1070974"/>
          </a:xfrm>
          <a:prstGeom prst="rect">
            <a:avLst/>
          </a:prstGeom>
        </p:spPr>
      </p:pic>
      <p:pic>
        <p:nvPicPr>
          <p:cNvPr id="29" name="Picture 28">
            <a:extLst>
              <a:ext uri="{FF2B5EF4-FFF2-40B4-BE49-F238E27FC236}">
                <a16:creationId xmlns:a16="http://schemas.microsoft.com/office/drawing/2014/main" id="{25FF743E-522A-43CB-B1C3-2F63087E52CF}"/>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2035912" y="3356754"/>
            <a:ext cx="1056789" cy="1063881"/>
          </a:xfrm>
          <a:prstGeom prst="rect">
            <a:avLst/>
          </a:prstGeom>
        </p:spPr>
      </p:pic>
      <p:pic>
        <p:nvPicPr>
          <p:cNvPr id="31" name="Picture 30">
            <a:extLst>
              <a:ext uri="{FF2B5EF4-FFF2-40B4-BE49-F238E27FC236}">
                <a16:creationId xmlns:a16="http://schemas.microsoft.com/office/drawing/2014/main" id="{13353CA5-48F4-4C3E-A919-DBCC279FB430}"/>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2035913" y="2177829"/>
            <a:ext cx="1056789" cy="1070974"/>
          </a:xfrm>
          <a:prstGeom prst="rect">
            <a:avLst/>
          </a:prstGeom>
        </p:spPr>
      </p:pic>
      <p:pic>
        <p:nvPicPr>
          <p:cNvPr id="33" name="Picture 32">
            <a:extLst>
              <a:ext uri="{FF2B5EF4-FFF2-40B4-BE49-F238E27FC236}">
                <a16:creationId xmlns:a16="http://schemas.microsoft.com/office/drawing/2014/main" id="{5C61D5BC-36E8-45CB-AD6F-C080BDD11B91}"/>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4357251" y="3349663"/>
            <a:ext cx="1063881" cy="1070974"/>
          </a:xfrm>
          <a:prstGeom prst="rect">
            <a:avLst/>
          </a:prstGeom>
        </p:spPr>
      </p:pic>
      <p:pic>
        <p:nvPicPr>
          <p:cNvPr id="35" name="Picture 34">
            <a:extLst>
              <a:ext uri="{FF2B5EF4-FFF2-40B4-BE49-F238E27FC236}">
                <a16:creationId xmlns:a16="http://schemas.microsoft.com/office/drawing/2014/main" id="{53671FF7-A387-46E8-9EE1-B8B230FB12AD}"/>
              </a:ext>
            </a:extLst>
          </p:cNvPr>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4357251" y="4526634"/>
            <a:ext cx="1063881" cy="1063881"/>
          </a:xfrm>
          <a:prstGeom prst="rect">
            <a:avLst/>
          </a:prstGeom>
        </p:spPr>
      </p:pic>
      <p:pic>
        <p:nvPicPr>
          <p:cNvPr id="39" name="Picture 38">
            <a:extLst>
              <a:ext uri="{FF2B5EF4-FFF2-40B4-BE49-F238E27FC236}">
                <a16:creationId xmlns:a16="http://schemas.microsoft.com/office/drawing/2014/main" id="{5CCCF063-54EB-45C5-8B11-71FCE8262CF2}"/>
              </a:ext>
            </a:extLst>
          </p:cNvPr>
          <p:cNvPicPr>
            <a:picLocks noChangeAspect="1"/>
          </p:cNvPicPr>
          <p:nvPr/>
        </p:nvPicPr>
        <p:blipFill>
          <a:blip r:embed="rId14">
            <a:lum bright="70000" contrast="-70000"/>
            <a:extLst>
              <a:ext uri="{28A0092B-C50C-407E-A947-70E740481C1C}">
                <a14:useLocalDpi xmlns:a14="http://schemas.microsoft.com/office/drawing/2010/main" val="0"/>
              </a:ext>
            </a:extLst>
          </a:blip>
          <a:stretch>
            <a:fillRect/>
          </a:stretch>
        </p:blipFill>
        <p:spPr>
          <a:xfrm>
            <a:off x="875244" y="2184922"/>
            <a:ext cx="1063881" cy="1063881"/>
          </a:xfrm>
          <a:prstGeom prst="rect">
            <a:avLst/>
          </a:prstGeom>
        </p:spPr>
      </p:pic>
      <p:pic>
        <p:nvPicPr>
          <p:cNvPr id="41" name="Picture 40">
            <a:extLst>
              <a:ext uri="{FF2B5EF4-FFF2-40B4-BE49-F238E27FC236}">
                <a16:creationId xmlns:a16="http://schemas.microsoft.com/office/drawing/2014/main" id="{CD7348E0-27F7-449E-9211-146B263A6C03}"/>
              </a:ext>
            </a:extLst>
          </p:cNvPr>
          <p:cNvPicPr>
            <a:picLocks noChangeAspect="1"/>
          </p:cNvPicPr>
          <p:nvPr/>
        </p:nvPicPr>
        <p:blipFill>
          <a:blip r:embed="rId15">
            <a:lum bright="70000" contrast="-70000"/>
            <a:extLst>
              <a:ext uri="{28A0092B-C50C-407E-A947-70E740481C1C}">
                <a14:useLocalDpi xmlns:a14="http://schemas.microsoft.com/office/drawing/2010/main" val="0"/>
              </a:ext>
            </a:extLst>
          </a:blip>
          <a:stretch>
            <a:fillRect/>
          </a:stretch>
        </p:blipFill>
        <p:spPr>
          <a:xfrm>
            <a:off x="875244" y="3356754"/>
            <a:ext cx="1063881" cy="1063881"/>
          </a:xfrm>
          <a:prstGeom prst="rect">
            <a:avLst/>
          </a:prstGeom>
        </p:spPr>
      </p:pic>
      <p:pic>
        <p:nvPicPr>
          <p:cNvPr id="43" name="Picture 42">
            <a:extLst>
              <a:ext uri="{FF2B5EF4-FFF2-40B4-BE49-F238E27FC236}">
                <a16:creationId xmlns:a16="http://schemas.microsoft.com/office/drawing/2014/main" id="{45AAE58F-E53D-4C53-BFC7-C2C584EAD81E}"/>
              </a:ext>
            </a:extLst>
          </p:cNvPr>
          <p:cNvPicPr>
            <a:picLocks noChangeAspect="1"/>
          </p:cNvPicPr>
          <p:nvPr/>
        </p:nvPicPr>
        <p:blipFill>
          <a:blip r:embed="rId16">
            <a:lum bright="70000" contrast="-70000"/>
            <a:extLst>
              <a:ext uri="{28A0092B-C50C-407E-A947-70E740481C1C}">
                <a14:useLocalDpi xmlns:a14="http://schemas.microsoft.com/office/drawing/2010/main" val="0"/>
              </a:ext>
            </a:extLst>
          </a:blip>
          <a:stretch>
            <a:fillRect/>
          </a:stretch>
        </p:blipFill>
        <p:spPr>
          <a:xfrm>
            <a:off x="875244" y="1013090"/>
            <a:ext cx="1063881" cy="1063881"/>
          </a:xfrm>
          <a:prstGeom prst="rect">
            <a:avLst/>
          </a:prstGeom>
        </p:spPr>
      </p:pic>
      <p:pic>
        <p:nvPicPr>
          <p:cNvPr id="45" name="Picture 44">
            <a:extLst>
              <a:ext uri="{FF2B5EF4-FFF2-40B4-BE49-F238E27FC236}">
                <a16:creationId xmlns:a16="http://schemas.microsoft.com/office/drawing/2014/main" id="{83CAABB0-2FA0-4F6F-BE13-69384A8A58E5}"/>
              </a:ext>
            </a:extLst>
          </p:cNvPr>
          <p:cNvPicPr>
            <a:picLocks noChangeAspect="1"/>
          </p:cNvPicPr>
          <p:nvPr/>
        </p:nvPicPr>
        <p:blipFill>
          <a:blip r:embed="rId17">
            <a:lum bright="70000" contrast="-70000"/>
            <a:extLst>
              <a:ext uri="{28A0092B-C50C-407E-A947-70E740481C1C}">
                <a14:useLocalDpi xmlns:a14="http://schemas.microsoft.com/office/drawing/2010/main" val="0"/>
              </a:ext>
            </a:extLst>
          </a:blip>
          <a:stretch>
            <a:fillRect/>
          </a:stretch>
        </p:blipFill>
        <p:spPr>
          <a:xfrm>
            <a:off x="879028" y="4528586"/>
            <a:ext cx="1063881" cy="1063881"/>
          </a:xfrm>
          <a:prstGeom prst="rect">
            <a:avLst/>
          </a:prstGeom>
        </p:spPr>
      </p:pic>
      <p:sp>
        <p:nvSpPr>
          <p:cNvPr id="47" name="TextBox 46">
            <a:extLst>
              <a:ext uri="{FF2B5EF4-FFF2-40B4-BE49-F238E27FC236}">
                <a16:creationId xmlns:a16="http://schemas.microsoft.com/office/drawing/2014/main" id="{287D59A4-A457-49CF-8314-4AE4C92048A0}"/>
              </a:ext>
            </a:extLst>
          </p:cNvPr>
          <p:cNvSpPr txBox="1"/>
          <p:nvPr/>
        </p:nvSpPr>
        <p:spPr>
          <a:xfrm>
            <a:off x="6407111" y="1095002"/>
            <a:ext cx="4493769" cy="1508105"/>
          </a:xfrm>
          <a:prstGeom prst="rect">
            <a:avLst/>
          </a:prstGeom>
          <a:noFill/>
        </p:spPr>
        <p:txBody>
          <a:bodyPr wrap="square" rtlCol="0">
            <a:spAutoFit/>
          </a:bodyPr>
          <a:lstStyle/>
          <a:p>
            <a:r>
              <a:rPr lang="en-GB" sz="2000" b="1" dirty="0">
                <a:solidFill>
                  <a:schemeClr val="bg1">
                    <a:lumMod val="65000"/>
                  </a:schemeClr>
                </a:solidFill>
                <a:latin typeface="Proxima Nova A Cond Black" panose="02000506030000020004" pitchFamily="50" charset="0"/>
              </a:rPr>
              <a:t>2. On first launch…</a:t>
            </a:r>
          </a:p>
          <a:p>
            <a:r>
              <a:rPr lang="en-GB" sz="3600" b="1" dirty="0">
                <a:latin typeface="Proxima Nova A Light" panose="02000506030000020004" pitchFamily="50" charset="0"/>
              </a:rPr>
              <a:t>Only 5-15% </a:t>
            </a:r>
            <a:r>
              <a:rPr lang="en-GB" sz="3600" dirty="0">
                <a:latin typeface="Proxima Nova A Light" panose="02000506030000020004" pitchFamily="50" charset="0"/>
              </a:rPr>
              <a:t>of the app is needed to run.</a:t>
            </a:r>
          </a:p>
        </p:txBody>
      </p:sp>
      <p:sp>
        <p:nvSpPr>
          <p:cNvPr id="50" name="TextBox 49">
            <a:extLst>
              <a:ext uri="{FF2B5EF4-FFF2-40B4-BE49-F238E27FC236}">
                <a16:creationId xmlns:a16="http://schemas.microsoft.com/office/drawing/2014/main" id="{D3E7C2B6-9C8E-4EB9-A70A-99770A5A7F2C}"/>
              </a:ext>
            </a:extLst>
          </p:cNvPr>
          <p:cNvSpPr txBox="1"/>
          <p:nvPr/>
        </p:nvSpPr>
        <p:spPr>
          <a:xfrm>
            <a:off x="6407112" y="2912530"/>
            <a:ext cx="4177182" cy="3170099"/>
          </a:xfrm>
          <a:prstGeom prst="rect">
            <a:avLst/>
          </a:prstGeom>
          <a:noFill/>
        </p:spPr>
        <p:txBody>
          <a:bodyPr wrap="square" rtlCol="0">
            <a:spAutoFit/>
          </a:bodyPr>
          <a:lstStyle/>
          <a:p>
            <a:r>
              <a:rPr lang="en-GB" sz="2000" b="1" dirty="0">
                <a:solidFill>
                  <a:srgbClr val="D23A2C"/>
                </a:solidFill>
                <a:latin typeface="Proxima Nova A Cond Black" panose="02000506030000020004" pitchFamily="50" charset="0"/>
              </a:rPr>
              <a:t>For example…</a:t>
            </a:r>
          </a:p>
          <a:p>
            <a:pPr marL="288000" indent="-288000">
              <a:lnSpc>
                <a:spcPct val="150000"/>
              </a:lnSpc>
              <a:buFont typeface="Arial" panose="020B0604020202020204" pitchFamily="34" charset="0"/>
              <a:buChar char="•"/>
            </a:pPr>
            <a:r>
              <a:rPr lang="en-GB" sz="2400" b="1" dirty="0">
                <a:solidFill>
                  <a:schemeClr val="bg1">
                    <a:lumMod val="65000"/>
                  </a:schemeClr>
                </a:solidFill>
                <a:latin typeface="Proxima Nova A Light" panose="02000506030000020004" pitchFamily="50" charset="0"/>
              </a:rPr>
              <a:t>Main screen</a:t>
            </a:r>
          </a:p>
          <a:p>
            <a:pPr marL="288000" indent="-288000">
              <a:lnSpc>
                <a:spcPct val="150000"/>
              </a:lnSpc>
              <a:buFont typeface="Arial" panose="020B0604020202020204" pitchFamily="34" charset="0"/>
              <a:buChar char="•"/>
            </a:pPr>
            <a:r>
              <a:rPr lang="en-GB" sz="2400" b="1" dirty="0">
                <a:solidFill>
                  <a:schemeClr val="bg1">
                    <a:lumMod val="65000"/>
                  </a:schemeClr>
                </a:solidFill>
                <a:latin typeface="Proxima Nova A Light" panose="02000506030000020004" pitchFamily="50" charset="0"/>
              </a:rPr>
              <a:t>GUI</a:t>
            </a:r>
          </a:p>
          <a:p>
            <a:pPr marL="288000" indent="-288000">
              <a:lnSpc>
                <a:spcPct val="150000"/>
              </a:lnSpc>
              <a:buFont typeface="Arial" panose="020B0604020202020204" pitchFamily="34" charset="0"/>
              <a:buChar char="•"/>
            </a:pPr>
            <a:r>
              <a:rPr lang="en-GB" sz="2400" b="1" dirty="0">
                <a:solidFill>
                  <a:schemeClr val="bg1">
                    <a:lumMod val="65000"/>
                  </a:schemeClr>
                </a:solidFill>
                <a:latin typeface="Proxima Nova A Light" panose="02000506030000020004" pitchFamily="50" charset="0"/>
              </a:rPr>
              <a:t>Dialogs</a:t>
            </a:r>
          </a:p>
          <a:p>
            <a:pPr marL="571500" indent="-571500">
              <a:buFontTx/>
              <a:buChar char="-"/>
            </a:pPr>
            <a:endParaRPr lang="en-GB" sz="3600" b="1" dirty="0">
              <a:latin typeface="Proxima Nova A Light" panose="02000506030000020004" pitchFamily="50" charset="0"/>
            </a:endParaRPr>
          </a:p>
          <a:p>
            <a:endParaRPr lang="en-GB" sz="3600" dirty="0">
              <a:latin typeface="Proxima Nova A Light" panose="02000506030000020004" pitchFamily="50" charset="0"/>
            </a:endParaRPr>
          </a:p>
        </p:txBody>
      </p:sp>
      <p:pic>
        <p:nvPicPr>
          <p:cNvPr id="22" name="Picture 21">
            <a:extLst>
              <a:ext uri="{FF2B5EF4-FFF2-40B4-BE49-F238E27FC236}">
                <a16:creationId xmlns:a16="http://schemas.microsoft.com/office/drawing/2014/main" id="{2E2F2742-6F55-4846-B63E-C969EF9B9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913" y="1013090"/>
            <a:ext cx="1056789" cy="1070974"/>
          </a:xfrm>
          <a:prstGeom prst="rect">
            <a:avLst/>
          </a:prstGeom>
        </p:spPr>
      </p:pic>
      <p:pic>
        <p:nvPicPr>
          <p:cNvPr id="24" name="Picture 23">
            <a:extLst>
              <a:ext uri="{FF2B5EF4-FFF2-40B4-BE49-F238E27FC236}">
                <a16:creationId xmlns:a16="http://schemas.microsoft.com/office/drawing/2014/main" id="{9F7E18B0-46B3-481A-8252-02BC39FAB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490" y="1013089"/>
            <a:ext cx="1070974" cy="1063881"/>
          </a:xfrm>
          <a:prstGeom prst="rect">
            <a:avLst/>
          </a:prstGeom>
        </p:spPr>
      </p:pic>
      <p:pic>
        <p:nvPicPr>
          <p:cNvPr id="26" name="Picture 25">
            <a:extLst>
              <a:ext uri="{FF2B5EF4-FFF2-40B4-BE49-F238E27FC236}">
                <a16:creationId xmlns:a16="http://schemas.microsoft.com/office/drawing/2014/main" id="{DD8C7734-0164-4702-A610-E9B036ACCA5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5244" y="1013090"/>
            <a:ext cx="1063881" cy="1063881"/>
          </a:xfrm>
          <a:prstGeom prst="rect">
            <a:avLst/>
          </a:prstGeom>
        </p:spPr>
      </p:pic>
    </p:spTree>
    <p:extLst>
      <p:ext uri="{BB962C8B-B14F-4D97-AF65-F5344CB8AC3E}">
        <p14:creationId xmlns:p14="http://schemas.microsoft.com/office/powerpoint/2010/main" val="40109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26"/>
                                        </p:tgtEl>
                                        <p:attrNameLst>
                                          <p:attrName>style.visibility</p:attrName>
                                        </p:attrNameLst>
                                      </p:cBhvr>
                                      <p:to>
                                        <p:strVal val="visible"/>
                                      </p:to>
                                    </p:set>
                                  </p:childTnLst>
                                </p:cTn>
                              </p:par>
                              <p:par>
                                <p:cTn id="11" presetID="26" presetClass="emph" presetSubtype="0" fill="hold" nodeType="withEffect">
                                  <p:stCondLst>
                                    <p:cond delay="50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26" presetClass="emph" presetSubtype="0" fill="hold" nodeType="withEffect">
                                  <p:stCondLst>
                                    <p:cond delay="0"/>
                                  </p:stCondLst>
                                  <p:childTnLst>
                                    <p:animEffect transition="out" filter="fade">
                                      <p:cBhvr>
                                        <p:cTn id="18" dur="500" tmFilter="0, 0; .2, .5; .8, .5; 1, 0"/>
                                        <p:tgtEl>
                                          <p:spTgt spid="22"/>
                                        </p:tgtEl>
                                      </p:cBhvr>
                                    </p:animEffect>
                                    <p:animScale>
                                      <p:cBhvr>
                                        <p:cTn id="19" dur="250" autoRev="1" fill="hold"/>
                                        <p:tgtEl>
                                          <p:spTgt spid="22"/>
                                        </p:tgtEl>
                                      </p:cBhvr>
                                      <p:by x="105000" y="105000"/>
                                    </p:animScale>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26" presetClass="emph" presetSubtype="0" fill="hold" nodeType="withEffect">
                                  <p:stCondLst>
                                    <p:cond delay="0"/>
                                  </p:stCondLst>
                                  <p:childTnLst>
                                    <p:animEffect transition="out" filter="fade">
                                      <p:cBhvr>
                                        <p:cTn id="24" dur="500" tmFilter="0, 0; .2, .5; .8, .5; 1, 0"/>
                                        <p:tgtEl>
                                          <p:spTgt spid="24"/>
                                        </p:tgtEl>
                                      </p:cBhvr>
                                    </p:animEffect>
                                    <p:animScale>
                                      <p:cBhvr>
                                        <p:cTn id="25"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39AD07A-E633-4A0B-B55C-CD12E63E5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913" y="1013090"/>
            <a:ext cx="1056789" cy="1070974"/>
          </a:xfrm>
          <a:prstGeom prst="rect">
            <a:avLst/>
          </a:prstGeom>
        </p:spPr>
      </p:pic>
      <p:pic>
        <p:nvPicPr>
          <p:cNvPr id="15" name="Picture 14">
            <a:extLst>
              <a:ext uri="{FF2B5EF4-FFF2-40B4-BE49-F238E27FC236}">
                <a16:creationId xmlns:a16="http://schemas.microsoft.com/office/drawing/2014/main" id="{F71AB0C8-2FE5-46E2-B35E-9FD8F93EA94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035912" y="4528586"/>
            <a:ext cx="1056789" cy="1063881"/>
          </a:xfrm>
          <a:prstGeom prst="rect">
            <a:avLst/>
          </a:prstGeom>
        </p:spPr>
      </p:pic>
      <p:pic>
        <p:nvPicPr>
          <p:cNvPr id="17" name="Picture 16">
            <a:extLst>
              <a:ext uri="{FF2B5EF4-FFF2-40B4-BE49-F238E27FC236}">
                <a16:creationId xmlns:a16="http://schemas.microsoft.com/office/drawing/2014/main" id="{65AF2FF3-AF82-47BA-B76B-766582B38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490" y="1013089"/>
            <a:ext cx="1070974" cy="1063881"/>
          </a:xfrm>
          <a:prstGeom prst="rect">
            <a:avLst/>
          </a:prstGeom>
        </p:spPr>
      </p:pic>
      <p:pic>
        <p:nvPicPr>
          <p:cNvPr id="19" name="Picture 18">
            <a:extLst>
              <a:ext uri="{FF2B5EF4-FFF2-40B4-BE49-F238E27FC236}">
                <a16:creationId xmlns:a16="http://schemas.microsoft.com/office/drawing/2014/main" id="{AE116568-852C-4B0F-AD69-B092657BB55E}"/>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189490" y="2184922"/>
            <a:ext cx="1070974" cy="1063881"/>
          </a:xfrm>
          <a:prstGeom prst="rect">
            <a:avLst/>
          </a:prstGeom>
        </p:spPr>
      </p:pic>
      <p:pic>
        <p:nvPicPr>
          <p:cNvPr id="21" name="Picture 20">
            <a:extLst>
              <a:ext uri="{FF2B5EF4-FFF2-40B4-BE49-F238E27FC236}">
                <a16:creationId xmlns:a16="http://schemas.microsoft.com/office/drawing/2014/main" id="{BDC4656A-B67D-4482-BE6E-4FC0F6E8F24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189490" y="3356754"/>
            <a:ext cx="1070974" cy="1063881"/>
          </a:xfrm>
          <a:prstGeom prst="rect">
            <a:avLst/>
          </a:prstGeom>
        </p:spPr>
      </p:pic>
      <p:pic>
        <p:nvPicPr>
          <p:cNvPr id="23" name="Picture 22">
            <a:extLst>
              <a:ext uri="{FF2B5EF4-FFF2-40B4-BE49-F238E27FC236}">
                <a16:creationId xmlns:a16="http://schemas.microsoft.com/office/drawing/2014/main" id="{5C1274F3-A725-43C2-80C9-C85C4FBF57C7}"/>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185704" y="4528585"/>
            <a:ext cx="1070974" cy="1063881"/>
          </a:xfrm>
          <a:prstGeom prst="rect">
            <a:avLst/>
          </a:prstGeom>
        </p:spPr>
      </p:pic>
      <p:pic>
        <p:nvPicPr>
          <p:cNvPr id="25" name="Picture 24">
            <a:extLst>
              <a:ext uri="{FF2B5EF4-FFF2-40B4-BE49-F238E27FC236}">
                <a16:creationId xmlns:a16="http://schemas.microsoft.com/office/drawing/2014/main" id="{5122C6FA-429D-4FE5-925A-127561735129}"/>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4357252" y="1013088"/>
            <a:ext cx="1063881" cy="1063881"/>
          </a:xfrm>
          <a:prstGeom prst="rect">
            <a:avLst/>
          </a:prstGeom>
        </p:spPr>
      </p:pic>
      <p:pic>
        <p:nvPicPr>
          <p:cNvPr id="27" name="Picture 26">
            <a:extLst>
              <a:ext uri="{FF2B5EF4-FFF2-40B4-BE49-F238E27FC236}">
                <a16:creationId xmlns:a16="http://schemas.microsoft.com/office/drawing/2014/main" id="{6D0744B6-C7B1-4129-B397-BBCF548D32C1}"/>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4357252" y="2177829"/>
            <a:ext cx="1063881" cy="1070974"/>
          </a:xfrm>
          <a:prstGeom prst="rect">
            <a:avLst/>
          </a:prstGeom>
        </p:spPr>
      </p:pic>
      <p:pic>
        <p:nvPicPr>
          <p:cNvPr id="29" name="Picture 28">
            <a:extLst>
              <a:ext uri="{FF2B5EF4-FFF2-40B4-BE49-F238E27FC236}">
                <a16:creationId xmlns:a16="http://schemas.microsoft.com/office/drawing/2014/main" id="{25FF743E-522A-43CB-B1C3-2F63087E52CF}"/>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2035912" y="3356754"/>
            <a:ext cx="1056789" cy="1063881"/>
          </a:xfrm>
          <a:prstGeom prst="rect">
            <a:avLst/>
          </a:prstGeom>
        </p:spPr>
      </p:pic>
      <p:pic>
        <p:nvPicPr>
          <p:cNvPr id="31" name="Picture 30">
            <a:extLst>
              <a:ext uri="{FF2B5EF4-FFF2-40B4-BE49-F238E27FC236}">
                <a16:creationId xmlns:a16="http://schemas.microsoft.com/office/drawing/2014/main" id="{13353CA5-48F4-4C3E-A919-DBCC279FB430}"/>
              </a:ext>
            </a:extLst>
          </p:cNvPr>
          <p:cNvPicPr>
            <a:picLocks noChangeAspect="1"/>
          </p:cNvPicPr>
          <p:nvPr/>
        </p:nvPicPr>
        <p:blipFill>
          <a:blip r:embed="rId11">
            <a:lum bright="70000" contrast="-70000"/>
            <a:extLst>
              <a:ext uri="{28A0092B-C50C-407E-A947-70E740481C1C}">
                <a14:useLocalDpi xmlns:a14="http://schemas.microsoft.com/office/drawing/2010/main" val="0"/>
              </a:ext>
            </a:extLst>
          </a:blip>
          <a:stretch>
            <a:fillRect/>
          </a:stretch>
        </p:blipFill>
        <p:spPr>
          <a:xfrm>
            <a:off x="2035913" y="2177829"/>
            <a:ext cx="1056789" cy="1070974"/>
          </a:xfrm>
          <a:prstGeom prst="rect">
            <a:avLst/>
          </a:prstGeom>
        </p:spPr>
      </p:pic>
      <p:pic>
        <p:nvPicPr>
          <p:cNvPr id="33" name="Picture 32">
            <a:extLst>
              <a:ext uri="{FF2B5EF4-FFF2-40B4-BE49-F238E27FC236}">
                <a16:creationId xmlns:a16="http://schemas.microsoft.com/office/drawing/2014/main" id="{5C61D5BC-36E8-45CB-AD6F-C080BDD11B91}"/>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4357251" y="3349663"/>
            <a:ext cx="1063881" cy="1070974"/>
          </a:xfrm>
          <a:prstGeom prst="rect">
            <a:avLst/>
          </a:prstGeom>
        </p:spPr>
      </p:pic>
      <p:pic>
        <p:nvPicPr>
          <p:cNvPr id="35" name="Picture 34">
            <a:extLst>
              <a:ext uri="{FF2B5EF4-FFF2-40B4-BE49-F238E27FC236}">
                <a16:creationId xmlns:a16="http://schemas.microsoft.com/office/drawing/2014/main" id="{53671FF7-A387-46E8-9EE1-B8B230FB12AD}"/>
              </a:ext>
            </a:extLst>
          </p:cNvPr>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4357251" y="4526634"/>
            <a:ext cx="1063881" cy="1063881"/>
          </a:xfrm>
          <a:prstGeom prst="rect">
            <a:avLst/>
          </a:prstGeom>
        </p:spPr>
      </p:pic>
      <p:pic>
        <p:nvPicPr>
          <p:cNvPr id="39" name="Picture 38">
            <a:extLst>
              <a:ext uri="{FF2B5EF4-FFF2-40B4-BE49-F238E27FC236}">
                <a16:creationId xmlns:a16="http://schemas.microsoft.com/office/drawing/2014/main" id="{5CCCF063-54EB-45C5-8B11-71FCE8262CF2}"/>
              </a:ext>
            </a:extLst>
          </p:cNvPr>
          <p:cNvPicPr>
            <a:picLocks noChangeAspect="1"/>
          </p:cNvPicPr>
          <p:nvPr/>
        </p:nvPicPr>
        <p:blipFill>
          <a:blip r:embed="rId14">
            <a:lum bright="70000" contrast="-70000"/>
            <a:extLst>
              <a:ext uri="{28A0092B-C50C-407E-A947-70E740481C1C}">
                <a14:useLocalDpi xmlns:a14="http://schemas.microsoft.com/office/drawing/2010/main" val="0"/>
              </a:ext>
            </a:extLst>
          </a:blip>
          <a:stretch>
            <a:fillRect/>
          </a:stretch>
        </p:blipFill>
        <p:spPr>
          <a:xfrm>
            <a:off x="875244" y="2184922"/>
            <a:ext cx="1063881" cy="1063881"/>
          </a:xfrm>
          <a:prstGeom prst="rect">
            <a:avLst/>
          </a:prstGeom>
        </p:spPr>
      </p:pic>
      <p:pic>
        <p:nvPicPr>
          <p:cNvPr id="41" name="Picture 40">
            <a:extLst>
              <a:ext uri="{FF2B5EF4-FFF2-40B4-BE49-F238E27FC236}">
                <a16:creationId xmlns:a16="http://schemas.microsoft.com/office/drawing/2014/main" id="{CD7348E0-27F7-449E-9211-146B263A6C03}"/>
              </a:ext>
            </a:extLst>
          </p:cNvPr>
          <p:cNvPicPr>
            <a:picLocks noChangeAspect="1"/>
          </p:cNvPicPr>
          <p:nvPr/>
        </p:nvPicPr>
        <p:blipFill>
          <a:blip r:embed="rId15">
            <a:lum bright="70000" contrast="-70000"/>
            <a:extLst>
              <a:ext uri="{28A0092B-C50C-407E-A947-70E740481C1C}">
                <a14:useLocalDpi xmlns:a14="http://schemas.microsoft.com/office/drawing/2010/main" val="0"/>
              </a:ext>
            </a:extLst>
          </a:blip>
          <a:stretch>
            <a:fillRect/>
          </a:stretch>
        </p:blipFill>
        <p:spPr>
          <a:xfrm>
            <a:off x="875244" y="3356754"/>
            <a:ext cx="1063881" cy="1063881"/>
          </a:xfrm>
          <a:prstGeom prst="rect">
            <a:avLst/>
          </a:prstGeom>
        </p:spPr>
      </p:pic>
      <p:pic>
        <p:nvPicPr>
          <p:cNvPr id="43" name="Picture 42">
            <a:extLst>
              <a:ext uri="{FF2B5EF4-FFF2-40B4-BE49-F238E27FC236}">
                <a16:creationId xmlns:a16="http://schemas.microsoft.com/office/drawing/2014/main" id="{45AAE58F-E53D-4C53-BFC7-C2C584EAD81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5244" y="1013090"/>
            <a:ext cx="1063881" cy="1063881"/>
          </a:xfrm>
          <a:prstGeom prst="rect">
            <a:avLst/>
          </a:prstGeom>
        </p:spPr>
      </p:pic>
      <p:pic>
        <p:nvPicPr>
          <p:cNvPr id="45" name="Picture 44">
            <a:extLst>
              <a:ext uri="{FF2B5EF4-FFF2-40B4-BE49-F238E27FC236}">
                <a16:creationId xmlns:a16="http://schemas.microsoft.com/office/drawing/2014/main" id="{83CAABB0-2FA0-4F6F-BE13-69384A8A58E5}"/>
              </a:ext>
            </a:extLst>
          </p:cNvPr>
          <p:cNvPicPr>
            <a:picLocks noChangeAspect="1"/>
          </p:cNvPicPr>
          <p:nvPr/>
        </p:nvPicPr>
        <p:blipFill>
          <a:blip r:embed="rId17">
            <a:lum bright="70000" contrast="-70000"/>
            <a:extLst>
              <a:ext uri="{28A0092B-C50C-407E-A947-70E740481C1C}">
                <a14:useLocalDpi xmlns:a14="http://schemas.microsoft.com/office/drawing/2010/main" val="0"/>
              </a:ext>
            </a:extLst>
          </a:blip>
          <a:stretch>
            <a:fillRect/>
          </a:stretch>
        </p:blipFill>
        <p:spPr>
          <a:xfrm>
            <a:off x="879028" y="4528586"/>
            <a:ext cx="1063881" cy="1063881"/>
          </a:xfrm>
          <a:prstGeom prst="rect">
            <a:avLst/>
          </a:prstGeom>
        </p:spPr>
      </p:pic>
      <p:sp>
        <p:nvSpPr>
          <p:cNvPr id="47" name="TextBox 46">
            <a:extLst>
              <a:ext uri="{FF2B5EF4-FFF2-40B4-BE49-F238E27FC236}">
                <a16:creationId xmlns:a16="http://schemas.microsoft.com/office/drawing/2014/main" id="{287D59A4-A457-49CF-8314-4AE4C92048A0}"/>
              </a:ext>
            </a:extLst>
          </p:cNvPr>
          <p:cNvSpPr txBox="1"/>
          <p:nvPr/>
        </p:nvSpPr>
        <p:spPr>
          <a:xfrm>
            <a:off x="6407111" y="1095002"/>
            <a:ext cx="4873913" cy="1508105"/>
          </a:xfrm>
          <a:prstGeom prst="rect">
            <a:avLst/>
          </a:prstGeom>
          <a:noFill/>
        </p:spPr>
        <p:txBody>
          <a:bodyPr wrap="square" rtlCol="0">
            <a:spAutoFit/>
          </a:bodyPr>
          <a:lstStyle/>
          <a:p>
            <a:r>
              <a:rPr lang="en-GB" sz="2000" b="1" dirty="0">
                <a:solidFill>
                  <a:schemeClr val="bg1">
                    <a:lumMod val="65000"/>
                  </a:schemeClr>
                </a:solidFill>
                <a:latin typeface="Proxima Nova A Cond Black" panose="02000506030000020004" pitchFamily="50" charset="0"/>
              </a:rPr>
              <a:t>3. Further features accessed…</a:t>
            </a:r>
          </a:p>
          <a:p>
            <a:r>
              <a:rPr lang="en-GB" sz="3600" dirty="0">
                <a:latin typeface="Proxima Nova A Light" panose="02000506030000020004" pitchFamily="50" charset="0"/>
              </a:rPr>
              <a:t>Additional “pages” streamed </a:t>
            </a:r>
            <a:r>
              <a:rPr lang="en-GB" sz="3600" b="1" dirty="0">
                <a:latin typeface="Proxima Nova A Light" panose="02000506030000020004" pitchFamily="50" charset="0"/>
              </a:rPr>
              <a:t>on-demand.</a:t>
            </a:r>
          </a:p>
        </p:txBody>
      </p:sp>
      <p:sp>
        <p:nvSpPr>
          <p:cNvPr id="50" name="TextBox 49">
            <a:extLst>
              <a:ext uri="{FF2B5EF4-FFF2-40B4-BE49-F238E27FC236}">
                <a16:creationId xmlns:a16="http://schemas.microsoft.com/office/drawing/2014/main" id="{D3E7C2B6-9C8E-4EB9-A70A-99770A5A7F2C}"/>
              </a:ext>
            </a:extLst>
          </p:cNvPr>
          <p:cNvSpPr txBox="1"/>
          <p:nvPr/>
        </p:nvSpPr>
        <p:spPr>
          <a:xfrm>
            <a:off x="6407112" y="2912530"/>
            <a:ext cx="4177182" cy="3170099"/>
          </a:xfrm>
          <a:prstGeom prst="rect">
            <a:avLst/>
          </a:prstGeom>
          <a:noFill/>
        </p:spPr>
        <p:txBody>
          <a:bodyPr wrap="square" rtlCol="0">
            <a:spAutoFit/>
          </a:bodyPr>
          <a:lstStyle/>
          <a:p>
            <a:r>
              <a:rPr lang="en-GB" sz="2000" b="1" dirty="0">
                <a:solidFill>
                  <a:srgbClr val="D23A2C"/>
                </a:solidFill>
                <a:latin typeface="Proxima Nova A Cond Black" panose="02000506030000020004" pitchFamily="50" charset="0"/>
              </a:rPr>
              <a:t>For example…</a:t>
            </a:r>
          </a:p>
          <a:p>
            <a:pPr marL="288000" indent="-288000">
              <a:lnSpc>
                <a:spcPct val="150000"/>
              </a:lnSpc>
              <a:buFont typeface="Arial" panose="020B0604020202020204" pitchFamily="34" charset="0"/>
              <a:buChar char="•"/>
            </a:pPr>
            <a:r>
              <a:rPr lang="en-GB" sz="2400" b="1" dirty="0">
                <a:solidFill>
                  <a:schemeClr val="bg1">
                    <a:lumMod val="65000"/>
                  </a:schemeClr>
                </a:solidFill>
                <a:latin typeface="Proxima Nova A Light" panose="02000506030000020004" pitchFamily="50" charset="0"/>
              </a:rPr>
              <a:t>Extra tools</a:t>
            </a:r>
          </a:p>
          <a:p>
            <a:pPr marL="288000" indent="-288000">
              <a:lnSpc>
                <a:spcPct val="150000"/>
              </a:lnSpc>
              <a:buFont typeface="Arial" panose="020B0604020202020204" pitchFamily="34" charset="0"/>
              <a:buChar char="•"/>
            </a:pPr>
            <a:r>
              <a:rPr lang="en-GB" sz="2400" b="1" dirty="0">
                <a:solidFill>
                  <a:schemeClr val="bg1">
                    <a:lumMod val="65000"/>
                  </a:schemeClr>
                </a:solidFill>
                <a:latin typeface="Proxima Nova A Light" panose="02000506030000020004" pitchFamily="50" charset="0"/>
              </a:rPr>
              <a:t>More menus</a:t>
            </a:r>
          </a:p>
          <a:p>
            <a:pPr marL="288000" indent="-288000">
              <a:lnSpc>
                <a:spcPct val="150000"/>
              </a:lnSpc>
              <a:buFont typeface="Arial" panose="020B0604020202020204" pitchFamily="34" charset="0"/>
              <a:buChar char="•"/>
            </a:pPr>
            <a:r>
              <a:rPr lang="en-GB" sz="2400" b="1" dirty="0">
                <a:solidFill>
                  <a:schemeClr val="bg1">
                    <a:lumMod val="65000"/>
                  </a:schemeClr>
                </a:solidFill>
                <a:latin typeface="Proxima Nova A Light" panose="02000506030000020004" pitchFamily="50" charset="0"/>
              </a:rPr>
              <a:t>Advanced functions</a:t>
            </a:r>
          </a:p>
          <a:p>
            <a:pPr marL="571500" indent="-571500">
              <a:buFontTx/>
              <a:buChar char="-"/>
            </a:pPr>
            <a:endParaRPr lang="en-GB" sz="3600" b="1" dirty="0">
              <a:latin typeface="Proxima Nova A Light" panose="02000506030000020004" pitchFamily="50" charset="0"/>
            </a:endParaRPr>
          </a:p>
          <a:p>
            <a:endParaRPr lang="en-GB" sz="3600" dirty="0">
              <a:latin typeface="Proxima Nova A Light" panose="02000506030000020004" pitchFamily="50" charset="0"/>
            </a:endParaRPr>
          </a:p>
        </p:txBody>
      </p:sp>
      <p:pic>
        <p:nvPicPr>
          <p:cNvPr id="52" name="Picture 51">
            <a:extLst>
              <a:ext uri="{FF2B5EF4-FFF2-40B4-BE49-F238E27FC236}">
                <a16:creationId xmlns:a16="http://schemas.microsoft.com/office/drawing/2014/main" id="{AC50676A-9F9B-4520-BF55-4439A6EFCA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490" y="2192017"/>
            <a:ext cx="1070974" cy="1063881"/>
          </a:xfrm>
          <a:prstGeom prst="rect">
            <a:avLst/>
          </a:prstGeom>
        </p:spPr>
      </p:pic>
      <p:pic>
        <p:nvPicPr>
          <p:cNvPr id="53" name="Picture 52">
            <a:extLst>
              <a:ext uri="{FF2B5EF4-FFF2-40B4-BE49-F238E27FC236}">
                <a16:creationId xmlns:a16="http://schemas.microsoft.com/office/drawing/2014/main" id="{17CB7E62-DA0A-4024-AE2E-8527A4568E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7252" y="1020183"/>
            <a:ext cx="1063881" cy="1063881"/>
          </a:xfrm>
          <a:prstGeom prst="rect">
            <a:avLst/>
          </a:prstGeom>
        </p:spPr>
      </p:pic>
      <p:pic>
        <p:nvPicPr>
          <p:cNvPr id="54" name="Picture 53">
            <a:extLst>
              <a:ext uri="{FF2B5EF4-FFF2-40B4-BE49-F238E27FC236}">
                <a16:creationId xmlns:a16="http://schemas.microsoft.com/office/drawing/2014/main" id="{143ED427-9F03-4382-8003-3D687EEA62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7252" y="2184924"/>
            <a:ext cx="1063881" cy="1070974"/>
          </a:xfrm>
          <a:prstGeom prst="rect">
            <a:avLst/>
          </a:prstGeom>
        </p:spPr>
      </p:pic>
      <p:pic>
        <p:nvPicPr>
          <p:cNvPr id="55" name="Picture 54">
            <a:extLst>
              <a:ext uri="{FF2B5EF4-FFF2-40B4-BE49-F238E27FC236}">
                <a16:creationId xmlns:a16="http://schemas.microsoft.com/office/drawing/2014/main" id="{CC034B87-BFEB-47BC-B104-B87729D93E5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35913" y="2184924"/>
            <a:ext cx="1056789" cy="1070974"/>
          </a:xfrm>
          <a:prstGeom prst="rect">
            <a:avLst/>
          </a:prstGeom>
        </p:spPr>
      </p:pic>
      <p:pic>
        <p:nvPicPr>
          <p:cNvPr id="56" name="Picture 55">
            <a:extLst>
              <a:ext uri="{FF2B5EF4-FFF2-40B4-BE49-F238E27FC236}">
                <a16:creationId xmlns:a16="http://schemas.microsoft.com/office/drawing/2014/main" id="{B9955BF5-4DFA-4C01-A2A3-C763BCC0863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5244" y="2192017"/>
            <a:ext cx="1063881" cy="1063881"/>
          </a:xfrm>
          <a:prstGeom prst="rect">
            <a:avLst/>
          </a:prstGeom>
        </p:spPr>
      </p:pic>
      <p:pic>
        <p:nvPicPr>
          <p:cNvPr id="57" name="Picture 56">
            <a:extLst>
              <a:ext uri="{FF2B5EF4-FFF2-40B4-BE49-F238E27FC236}">
                <a16:creationId xmlns:a16="http://schemas.microsoft.com/office/drawing/2014/main" id="{43591C92-C515-4126-803C-1121724766E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5244" y="3363849"/>
            <a:ext cx="1063881" cy="1063881"/>
          </a:xfrm>
          <a:prstGeom prst="rect">
            <a:avLst/>
          </a:prstGeom>
        </p:spPr>
      </p:pic>
    </p:spTree>
    <p:extLst>
      <p:ext uri="{BB962C8B-B14F-4D97-AF65-F5344CB8AC3E}">
        <p14:creationId xmlns:p14="http://schemas.microsoft.com/office/powerpoint/2010/main" val="14572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53"/>
                                        </p:tgtEl>
                                        <p:attrNameLst>
                                          <p:attrName>style.visibility</p:attrName>
                                        </p:attrNameLst>
                                      </p:cBhvr>
                                      <p:to>
                                        <p:strVal val="visible"/>
                                      </p:to>
                                    </p:set>
                                  </p:childTnLst>
                                </p:cTn>
                              </p:par>
                              <p:par>
                                <p:cTn id="11" presetID="26" presetClass="emph" presetSubtype="0" fill="hold" nodeType="withEffect">
                                  <p:stCondLst>
                                    <p:cond delay="500"/>
                                  </p:stCondLst>
                                  <p:childTnLst>
                                    <p:animEffect transition="out" filter="fade">
                                      <p:cBhvr>
                                        <p:cTn id="12" dur="500" tmFilter="0, 0; .2, .5; .8, .5; 1, 0"/>
                                        <p:tgtEl>
                                          <p:spTgt spid="53"/>
                                        </p:tgtEl>
                                      </p:cBhvr>
                                    </p:animEffect>
                                    <p:animScale>
                                      <p:cBhvr>
                                        <p:cTn id="13" dur="250" autoRev="1" fill="hold"/>
                                        <p:tgtEl>
                                          <p:spTgt spid="53"/>
                                        </p:tgtEl>
                                      </p:cBhvr>
                                      <p:by x="105000" y="105000"/>
                                    </p:animScale>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26" presetClass="emph" presetSubtype="0" fill="hold" nodeType="withEffect">
                                  <p:stCondLst>
                                    <p:cond delay="0"/>
                                  </p:stCondLst>
                                  <p:childTnLst>
                                    <p:animEffect transition="out" filter="fade">
                                      <p:cBhvr>
                                        <p:cTn id="18" dur="500" tmFilter="0, 0; .2, .5; .8, .5; 1, 0"/>
                                        <p:tgtEl>
                                          <p:spTgt spid="56"/>
                                        </p:tgtEl>
                                      </p:cBhvr>
                                    </p:animEffect>
                                    <p:animScale>
                                      <p:cBhvr>
                                        <p:cTn id="19" dur="250" autoRev="1" fill="hold"/>
                                        <p:tgtEl>
                                          <p:spTgt spid="56"/>
                                        </p:tgtEl>
                                      </p:cBhvr>
                                      <p:by x="105000" y="105000"/>
                                    </p:animScale>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26" presetClass="emph" presetSubtype="0" fill="hold" nodeType="withEffect">
                                  <p:stCondLst>
                                    <p:cond delay="0"/>
                                  </p:stCondLst>
                                  <p:childTnLst>
                                    <p:animEffect transition="out" filter="fade">
                                      <p:cBhvr>
                                        <p:cTn id="24" dur="500" tmFilter="0, 0; .2, .5; .8, .5; 1, 0"/>
                                        <p:tgtEl>
                                          <p:spTgt spid="55"/>
                                        </p:tgtEl>
                                      </p:cBhvr>
                                    </p:animEffect>
                                    <p:animScale>
                                      <p:cBhvr>
                                        <p:cTn id="25" dur="250" autoRev="1" fill="hold"/>
                                        <p:tgtEl>
                                          <p:spTgt spid="55"/>
                                        </p:tgtEl>
                                      </p:cBhvr>
                                      <p:by x="105000" y="105000"/>
                                    </p:animScale>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26" presetClass="emph" presetSubtype="0" fill="hold" nodeType="withEffect">
                                  <p:stCondLst>
                                    <p:cond delay="0"/>
                                  </p:stCondLst>
                                  <p:childTnLst>
                                    <p:animEffect transition="out" filter="fade">
                                      <p:cBhvr>
                                        <p:cTn id="30" dur="500" tmFilter="0, 0; .2, .5; .8, .5; 1, 0"/>
                                        <p:tgtEl>
                                          <p:spTgt spid="52"/>
                                        </p:tgtEl>
                                      </p:cBhvr>
                                    </p:animEffect>
                                    <p:animScale>
                                      <p:cBhvr>
                                        <p:cTn id="31" dur="250" autoRev="1" fill="hold"/>
                                        <p:tgtEl>
                                          <p:spTgt spid="52"/>
                                        </p:tgtEl>
                                      </p:cBhvr>
                                      <p:by x="105000" y="105000"/>
                                    </p:animScale>
                                  </p:childTnLst>
                                </p:cTn>
                              </p:par>
                            </p:childTnLst>
                          </p:cTn>
                        </p:par>
                        <p:par>
                          <p:cTn id="32" fill="hold">
                            <p:stCondLst>
                              <p:cond delay="2500"/>
                            </p:stCondLst>
                            <p:childTnLst>
                              <p:par>
                                <p:cTn id="33" presetID="1"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54"/>
                                        </p:tgtEl>
                                      </p:cBhvr>
                                    </p:animEffect>
                                    <p:animScale>
                                      <p:cBhvr>
                                        <p:cTn id="37" dur="250" autoRev="1" fill="hold"/>
                                        <p:tgtEl>
                                          <p:spTgt spid="54"/>
                                        </p:tgtEl>
                                      </p:cBhvr>
                                      <p:by x="105000" y="105000"/>
                                    </p:animScale>
                                  </p:childTnLst>
                                </p:cTn>
                              </p:par>
                            </p:childTnLst>
                          </p:cTn>
                        </p:par>
                        <p:par>
                          <p:cTn id="38" fill="hold">
                            <p:stCondLst>
                              <p:cond delay="3000"/>
                            </p:stCondLst>
                            <p:childTnLst>
                              <p:par>
                                <p:cTn id="39" presetID="1" presetClass="entr" presetSubtype="0"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26" presetClass="emph" presetSubtype="0" fill="hold" nodeType="withEffect">
                                  <p:stCondLst>
                                    <p:cond delay="0"/>
                                  </p:stCondLst>
                                  <p:childTnLst>
                                    <p:animEffect transition="out" filter="fade">
                                      <p:cBhvr>
                                        <p:cTn id="42" dur="500" tmFilter="0, 0; .2, .5; .8, .5; 1, 0"/>
                                        <p:tgtEl>
                                          <p:spTgt spid="57"/>
                                        </p:tgtEl>
                                      </p:cBhvr>
                                    </p:animEffect>
                                    <p:animScale>
                                      <p:cBhvr>
                                        <p:cTn id="43"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39AD07A-E633-4A0B-B55C-CD12E63E5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913" y="1013090"/>
            <a:ext cx="1056789" cy="1070974"/>
          </a:xfrm>
          <a:prstGeom prst="rect">
            <a:avLst/>
          </a:prstGeom>
        </p:spPr>
      </p:pic>
      <p:pic>
        <p:nvPicPr>
          <p:cNvPr id="15" name="Picture 14">
            <a:extLst>
              <a:ext uri="{FF2B5EF4-FFF2-40B4-BE49-F238E27FC236}">
                <a16:creationId xmlns:a16="http://schemas.microsoft.com/office/drawing/2014/main" id="{F71AB0C8-2FE5-46E2-B35E-9FD8F93EA941}"/>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035912" y="4528586"/>
            <a:ext cx="1056789" cy="1063881"/>
          </a:xfrm>
          <a:prstGeom prst="rect">
            <a:avLst/>
          </a:prstGeom>
        </p:spPr>
      </p:pic>
      <p:pic>
        <p:nvPicPr>
          <p:cNvPr id="17" name="Picture 16">
            <a:extLst>
              <a:ext uri="{FF2B5EF4-FFF2-40B4-BE49-F238E27FC236}">
                <a16:creationId xmlns:a16="http://schemas.microsoft.com/office/drawing/2014/main" id="{65AF2FF3-AF82-47BA-B76B-766582B38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490" y="1013089"/>
            <a:ext cx="1070974" cy="1063881"/>
          </a:xfrm>
          <a:prstGeom prst="rect">
            <a:avLst/>
          </a:prstGeom>
        </p:spPr>
      </p:pic>
      <p:pic>
        <p:nvPicPr>
          <p:cNvPr id="19" name="Picture 18">
            <a:extLst>
              <a:ext uri="{FF2B5EF4-FFF2-40B4-BE49-F238E27FC236}">
                <a16:creationId xmlns:a16="http://schemas.microsoft.com/office/drawing/2014/main" id="{AE116568-852C-4B0F-AD69-B092657BB5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490" y="2184922"/>
            <a:ext cx="1070974" cy="1063881"/>
          </a:xfrm>
          <a:prstGeom prst="rect">
            <a:avLst/>
          </a:prstGeom>
        </p:spPr>
      </p:pic>
      <p:pic>
        <p:nvPicPr>
          <p:cNvPr id="21" name="Picture 20">
            <a:extLst>
              <a:ext uri="{FF2B5EF4-FFF2-40B4-BE49-F238E27FC236}">
                <a16:creationId xmlns:a16="http://schemas.microsoft.com/office/drawing/2014/main" id="{BDC4656A-B67D-4482-BE6E-4FC0F6E8F248}"/>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3189490" y="3356754"/>
            <a:ext cx="1070974" cy="1063881"/>
          </a:xfrm>
          <a:prstGeom prst="rect">
            <a:avLst/>
          </a:prstGeom>
        </p:spPr>
      </p:pic>
      <p:pic>
        <p:nvPicPr>
          <p:cNvPr id="23" name="Picture 22">
            <a:extLst>
              <a:ext uri="{FF2B5EF4-FFF2-40B4-BE49-F238E27FC236}">
                <a16:creationId xmlns:a16="http://schemas.microsoft.com/office/drawing/2014/main" id="{5C1274F3-A725-43C2-80C9-C85C4FBF57C7}"/>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185704" y="4528585"/>
            <a:ext cx="1070974" cy="1063881"/>
          </a:xfrm>
          <a:prstGeom prst="rect">
            <a:avLst/>
          </a:prstGeom>
        </p:spPr>
      </p:pic>
      <p:pic>
        <p:nvPicPr>
          <p:cNvPr id="25" name="Picture 24">
            <a:extLst>
              <a:ext uri="{FF2B5EF4-FFF2-40B4-BE49-F238E27FC236}">
                <a16:creationId xmlns:a16="http://schemas.microsoft.com/office/drawing/2014/main" id="{5122C6FA-429D-4FE5-925A-1275617351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7252" y="1013088"/>
            <a:ext cx="1063881" cy="1063881"/>
          </a:xfrm>
          <a:prstGeom prst="rect">
            <a:avLst/>
          </a:prstGeom>
        </p:spPr>
      </p:pic>
      <p:pic>
        <p:nvPicPr>
          <p:cNvPr id="27" name="Picture 26">
            <a:extLst>
              <a:ext uri="{FF2B5EF4-FFF2-40B4-BE49-F238E27FC236}">
                <a16:creationId xmlns:a16="http://schemas.microsoft.com/office/drawing/2014/main" id="{6D0744B6-C7B1-4129-B397-BBCF548D32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7252" y="2177829"/>
            <a:ext cx="1063881" cy="1070974"/>
          </a:xfrm>
          <a:prstGeom prst="rect">
            <a:avLst/>
          </a:prstGeom>
        </p:spPr>
      </p:pic>
      <p:pic>
        <p:nvPicPr>
          <p:cNvPr id="29" name="Picture 28">
            <a:extLst>
              <a:ext uri="{FF2B5EF4-FFF2-40B4-BE49-F238E27FC236}">
                <a16:creationId xmlns:a16="http://schemas.microsoft.com/office/drawing/2014/main" id="{25FF743E-522A-43CB-B1C3-2F63087E52CF}"/>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2035912" y="3356754"/>
            <a:ext cx="1056789" cy="1063881"/>
          </a:xfrm>
          <a:prstGeom prst="rect">
            <a:avLst/>
          </a:prstGeom>
        </p:spPr>
      </p:pic>
      <p:pic>
        <p:nvPicPr>
          <p:cNvPr id="31" name="Picture 30">
            <a:extLst>
              <a:ext uri="{FF2B5EF4-FFF2-40B4-BE49-F238E27FC236}">
                <a16:creationId xmlns:a16="http://schemas.microsoft.com/office/drawing/2014/main" id="{13353CA5-48F4-4C3E-A919-DBCC279FB4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35913" y="2177829"/>
            <a:ext cx="1056789" cy="1070974"/>
          </a:xfrm>
          <a:prstGeom prst="rect">
            <a:avLst/>
          </a:prstGeom>
        </p:spPr>
      </p:pic>
      <p:pic>
        <p:nvPicPr>
          <p:cNvPr id="33" name="Picture 32">
            <a:extLst>
              <a:ext uri="{FF2B5EF4-FFF2-40B4-BE49-F238E27FC236}">
                <a16:creationId xmlns:a16="http://schemas.microsoft.com/office/drawing/2014/main" id="{5C61D5BC-36E8-45CB-AD6F-C080BDD11B91}"/>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4357251" y="3349663"/>
            <a:ext cx="1063881" cy="1070974"/>
          </a:xfrm>
          <a:prstGeom prst="rect">
            <a:avLst/>
          </a:prstGeom>
        </p:spPr>
      </p:pic>
      <p:pic>
        <p:nvPicPr>
          <p:cNvPr id="35" name="Picture 34">
            <a:extLst>
              <a:ext uri="{FF2B5EF4-FFF2-40B4-BE49-F238E27FC236}">
                <a16:creationId xmlns:a16="http://schemas.microsoft.com/office/drawing/2014/main" id="{53671FF7-A387-46E8-9EE1-B8B230FB12AD}"/>
              </a:ext>
            </a:extLst>
          </p:cNvPr>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4357251" y="4526634"/>
            <a:ext cx="1063881" cy="1063881"/>
          </a:xfrm>
          <a:prstGeom prst="rect">
            <a:avLst/>
          </a:prstGeom>
        </p:spPr>
      </p:pic>
      <p:pic>
        <p:nvPicPr>
          <p:cNvPr id="39" name="Picture 38">
            <a:extLst>
              <a:ext uri="{FF2B5EF4-FFF2-40B4-BE49-F238E27FC236}">
                <a16:creationId xmlns:a16="http://schemas.microsoft.com/office/drawing/2014/main" id="{5CCCF063-54EB-45C5-8B11-71FCE8262C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5244" y="2184922"/>
            <a:ext cx="1063881" cy="1063881"/>
          </a:xfrm>
          <a:prstGeom prst="rect">
            <a:avLst/>
          </a:prstGeom>
        </p:spPr>
      </p:pic>
      <p:pic>
        <p:nvPicPr>
          <p:cNvPr id="41" name="Picture 40">
            <a:extLst>
              <a:ext uri="{FF2B5EF4-FFF2-40B4-BE49-F238E27FC236}">
                <a16:creationId xmlns:a16="http://schemas.microsoft.com/office/drawing/2014/main" id="{CD7348E0-27F7-449E-9211-146B263A6C0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5244" y="3356754"/>
            <a:ext cx="1063881" cy="1063881"/>
          </a:xfrm>
          <a:prstGeom prst="rect">
            <a:avLst/>
          </a:prstGeom>
        </p:spPr>
      </p:pic>
      <p:pic>
        <p:nvPicPr>
          <p:cNvPr id="43" name="Picture 42">
            <a:extLst>
              <a:ext uri="{FF2B5EF4-FFF2-40B4-BE49-F238E27FC236}">
                <a16:creationId xmlns:a16="http://schemas.microsoft.com/office/drawing/2014/main" id="{45AAE58F-E53D-4C53-BFC7-C2C584EAD81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5244" y="1013090"/>
            <a:ext cx="1063881" cy="1063881"/>
          </a:xfrm>
          <a:prstGeom prst="rect">
            <a:avLst/>
          </a:prstGeom>
        </p:spPr>
      </p:pic>
      <p:pic>
        <p:nvPicPr>
          <p:cNvPr id="45" name="Picture 44">
            <a:extLst>
              <a:ext uri="{FF2B5EF4-FFF2-40B4-BE49-F238E27FC236}">
                <a16:creationId xmlns:a16="http://schemas.microsoft.com/office/drawing/2014/main" id="{83CAABB0-2FA0-4F6F-BE13-69384A8A58E5}"/>
              </a:ext>
            </a:extLst>
          </p:cNvPr>
          <p:cNvPicPr>
            <a:picLocks noChangeAspect="1"/>
          </p:cNvPicPr>
          <p:nvPr/>
        </p:nvPicPr>
        <p:blipFill>
          <a:blip r:embed="rId17">
            <a:lum bright="70000" contrast="-70000"/>
            <a:extLst>
              <a:ext uri="{28A0092B-C50C-407E-A947-70E740481C1C}">
                <a14:useLocalDpi xmlns:a14="http://schemas.microsoft.com/office/drawing/2010/main" val="0"/>
              </a:ext>
            </a:extLst>
          </a:blip>
          <a:stretch>
            <a:fillRect/>
          </a:stretch>
        </p:blipFill>
        <p:spPr>
          <a:xfrm>
            <a:off x="879028" y="4528586"/>
            <a:ext cx="1063881" cy="1063881"/>
          </a:xfrm>
          <a:prstGeom prst="rect">
            <a:avLst/>
          </a:prstGeom>
        </p:spPr>
      </p:pic>
      <p:sp>
        <p:nvSpPr>
          <p:cNvPr id="47" name="TextBox 46">
            <a:extLst>
              <a:ext uri="{FF2B5EF4-FFF2-40B4-BE49-F238E27FC236}">
                <a16:creationId xmlns:a16="http://schemas.microsoft.com/office/drawing/2014/main" id="{287D59A4-A457-49CF-8314-4AE4C92048A0}"/>
              </a:ext>
            </a:extLst>
          </p:cNvPr>
          <p:cNvSpPr txBox="1"/>
          <p:nvPr/>
        </p:nvSpPr>
        <p:spPr>
          <a:xfrm>
            <a:off x="6407111" y="1095002"/>
            <a:ext cx="4873913" cy="1508105"/>
          </a:xfrm>
          <a:prstGeom prst="rect">
            <a:avLst/>
          </a:prstGeom>
          <a:noFill/>
        </p:spPr>
        <p:txBody>
          <a:bodyPr wrap="square" rtlCol="0">
            <a:spAutoFit/>
          </a:bodyPr>
          <a:lstStyle/>
          <a:p>
            <a:r>
              <a:rPr lang="en-GB" sz="2000" b="1" dirty="0">
                <a:solidFill>
                  <a:schemeClr val="bg1">
                    <a:lumMod val="65000"/>
                  </a:schemeClr>
                </a:solidFill>
                <a:latin typeface="Proxima Nova A Cond Black" panose="02000506030000020004" pitchFamily="50" charset="0"/>
              </a:rPr>
              <a:t>4. After extended use…</a:t>
            </a:r>
          </a:p>
          <a:p>
            <a:r>
              <a:rPr lang="en-GB" sz="3600" dirty="0">
                <a:latin typeface="Proxima Nova A Light" panose="02000506030000020004" pitchFamily="50" charset="0"/>
              </a:rPr>
              <a:t>Most of the app’s “pages” are loaded.</a:t>
            </a:r>
            <a:endParaRPr lang="en-GB" sz="3600" b="1" dirty="0">
              <a:latin typeface="Proxima Nova A Light" panose="02000506030000020004" pitchFamily="50" charset="0"/>
            </a:endParaRPr>
          </a:p>
        </p:txBody>
      </p:sp>
      <p:sp>
        <p:nvSpPr>
          <p:cNvPr id="50" name="TextBox 49">
            <a:extLst>
              <a:ext uri="{FF2B5EF4-FFF2-40B4-BE49-F238E27FC236}">
                <a16:creationId xmlns:a16="http://schemas.microsoft.com/office/drawing/2014/main" id="{D3E7C2B6-9C8E-4EB9-A70A-99770A5A7F2C}"/>
              </a:ext>
            </a:extLst>
          </p:cNvPr>
          <p:cNvSpPr txBox="1"/>
          <p:nvPr/>
        </p:nvSpPr>
        <p:spPr>
          <a:xfrm>
            <a:off x="6407112" y="2912530"/>
            <a:ext cx="4177182" cy="3170099"/>
          </a:xfrm>
          <a:prstGeom prst="rect">
            <a:avLst/>
          </a:prstGeom>
          <a:noFill/>
        </p:spPr>
        <p:txBody>
          <a:bodyPr wrap="square" rtlCol="0">
            <a:spAutoFit/>
          </a:bodyPr>
          <a:lstStyle/>
          <a:p>
            <a:r>
              <a:rPr lang="en-GB" sz="2000" b="1" dirty="0">
                <a:solidFill>
                  <a:srgbClr val="D23A2C"/>
                </a:solidFill>
                <a:latin typeface="Proxima Nova A Cond Black" panose="02000506030000020004" pitchFamily="50" charset="0"/>
              </a:rPr>
              <a:t>For example…</a:t>
            </a:r>
          </a:p>
          <a:p>
            <a:pPr marL="288000" indent="-288000">
              <a:lnSpc>
                <a:spcPct val="150000"/>
              </a:lnSpc>
              <a:buFont typeface="Arial" panose="020B0604020202020204" pitchFamily="34" charset="0"/>
              <a:buChar char="•"/>
            </a:pPr>
            <a:r>
              <a:rPr lang="en-GB" sz="2400" b="1" dirty="0">
                <a:solidFill>
                  <a:schemeClr val="bg1">
                    <a:lumMod val="65000"/>
                  </a:schemeClr>
                </a:solidFill>
                <a:latin typeface="Proxima Nova A Light" panose="02000506030000020004" pitchFamily="50" charset="0"/>
              </a:rPr>
              <a:t>Print</a:t>
            </a:r>
          </a:p>
          <a:p>
            <a:pPr marL="288000" indent="-288000">
              <a:lnSpc>
                <a:spcPct val="150000"/>
              </a:lnSpc>
              <a:buFont typeface="Arial" panose="020B0604020202020204" pitchFamily="34" charset="0"/>
              <a:buChar char="•"/>
            </a:pPr>
            <a:r>
              <a:rPr lang="en-GB" sz="2400" b="1" dirty="0">
                <a:solidFill>
                  <a:schemeClr val="bg1">
                    <a:lumMod val="65000"/>
                  </a:schemeClr>
                </a:solidFill>
                <a:latin typeface="Proxima Nova A Light" panose="02000506030000020004" pitchFamily="50" charset="0"/>
              </a:rPr>
              <a:t>‘Import’ tool</a:t>
            </a:r>
          </a:p>
          <a:p>
            <a:pPr marL="288000" indent="-288000">
              <a:lnSpc>
                <a:spcPct val="150000"/>
              </a:lnSpc>
              <a:buFont typeface="Arial" panose="020B0604020202020204" pitchFamily="34" charset="0"/>
              <a:buChar char="•"/>
            </a:pPr>
            <a:r>
              <a:rPr lang="en-GB" sz="2400" b="1" dirty="0">
                <a:solidFill>
                  <a:schemeClr val="bg1">
                    <a:lumMod val="65000"/>
                  </a:schemeClr>
                </a:solidFill>
                <a:latin typeface="Proxima Nova A Light" panose="02000506030000020004" pitchFamily="50" charset="0"/>
              </a:rPr>
              <a:t>PDF export function</a:t>
            </a:r>
          </a:p>
          <a:p>
            <a:pPr marL="571500" indent="-571500">
              <a:buFontTx/>
              <a:buChar char="-"/>
            </a:pPr>
            <a:endParaRPr lang="en-GB" sz="3600" b="1" dirty="0">
              <a:latin typeface="Proxima Nova A Light" panose="02000506030000020004" pitchFamily="50" charset="0"/>
            </a:endParaRPr>
          </a:p>
          <a:p>
            <a:endParaRPr lang="en-GB" sz="3600" dirty="0">
              <a:latin typeface="Proxima Nova A Light" panose="02000506030000020004" pitchFamily="50" charset="0"/>
            </a:endParaRPr>
          </a:p>
        </p:txBody>
      </p:sp>
      <p:pic>
        <p:nvPicPr>
          <p:cNvPr id="22" name="Picture 21">
            <a:extLst>
              <a:ext uri="{FF2B5EF4-FFF2-40B4-BE49-F238E27FC236}">
                <a16:creationId xmlns:a16="http://schemas.microsoft.com/office/drawing/2014/main" id="{659EDD5A-A1F1-4703-B146-533D5EC6F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912" y="4535677"/>
            <a:ext cx="1056789" cy="1063881"/>
          </a:xfrm>
          <a:prstGeom prst="rect">
            <a:avLst/>
          </a:prstGeom>
        </p:spPr>
      </p:pic>
      <p:pic>
        <p:nvPicPr>
          <p:cNvPr id="24" name="Picture 23">
            <a:extLst>
              <a:ext uri="{FF2B5EF4-FFF2-40B4-BE49-F238E27FC236}">
                <a16:creationId xmlns:a16="http://schemas.microsoft.com/office/drawing/2014/main" id="{0F43D2CA-65B6-4D0B-8805-FB59D48A67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490" y="3363845"/>
            <a:ext cx="1070974" cy="1063881"/>
          </a:xfrm>
          <a:prstGeom prst="rect">
            <a:avLst/>
          </a:prstGeom>
        </p:spPr>
      </p:pic>
      <p:pic>
        <p:nvPicPr>
          <p:cNvPr id="26" name="Picture 25">
            <a:extLst>
              <a:ext uri="{FF2B5EF4-FFF2-40B4-BE49-F238E27FC236}">
                <a16:creationId xmlns:a16="http://schemas.microsoft.com/office/drawing/2014/main" id="{56A81A42-3A0D-484A-850E-854A3F5B08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5912" y="3363845"/>
            <a:ext cx="1056789" cy="1063881"/>
          </a:xfrm>
          <a:prstGeom prst="rect">
            <a:avLst/>
          </a:prstGeom>
        </p:spPr>
      </p:pic>
      <p:pic>
        <p:nvPicPr>
          <p:cNvPr id="28" name="Picture 27">
            <a:extLst>
              <a:ext uri="{FF2B5EF4-FFF2-40B4-BE49-F238E27FC236}">
                <a16:creationId xmlns:a16="http://schemas.microsoft.com/office/drawing/2014/main" id="{A13402E5-EA9B-4CFD-B71A-11CF7E19CC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57251" y="3356754"/>
            <a:ext cx="1063881" cy="1070974"/>
          </a:xfrm>
          <a:prstGeom prst="rect">
            <a:avLst/>
          </a:prstGeom>
        </p:spPr>
      </p:pic>
      <p:pic>
        <p:nvPicPr>
          <p:cNvPr id="30" name="Picture 29">
            <a:extLst>
              <a:ext uri="{FF2B5EF4-FFF2-40B4-BE49-F238E27FC236}">
                <a16:creationId xmlns:a16="http://schemas.microsoft.com/office/drawing/2014/main" id="{36BD0C60-9D58-471D-B3D7-1DA593E0BE2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9028" y="4535677"/>
            <a:ext cx="1063881" cy="1063881"/>
          </a:xfrm>
          <a:prstGeom prst="rect">
            <a:avLst/>
          </a:prstGeom>
        </p:spPr>
      </p:pic>
    </p:spTree>
    <p:extLst>
      <p:ext uri="{BB962C8B-B14F-4D97-AF65-F5344CB8AC3E}">
        <p14:creationId xmlns:p14="http://schemas.microsoft.com/office/powerpoint/2010/main" val="174953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26"/>
                                        </p:tgtEl>
                                        <p:attrNameLst>
                                          <p:attrName>style.visibility</p:attrName>
                                        </p:attrNameLst>
                                      </p:cBhvr>
                                      <p:to>
                                        <p:strVal val="visible"/>
                                      </p:to>
                                    </p:set>
                                  </p:childTnLst>
                                </p:cTn>
                              </p:par>
                              <p:par>
                                <p:cTn id="11" presetID="26" presetClass="emph" presetSubtype="0" fill="hold" nodeType="withEffect">
                                  <p:stCondLst>
                                    <p:cond delay="500"/>
                                  </p:stCondLst>
                                  <p:childTnLst>
                                    <p:animEffect transition="out" filter="fade">
                                      <p:cBhvr>
                                        <p:cTn id="12" dur="500" tmFilter="0, 0; .2, .5; .8, .5; 1, 0"/>
                                        <p:tgtEl>
                                          <p:spTgt spid="26"/>
                                        </p:tgtEl>
                                      </p:cBhvr>
                                    </p:animEffect>
                                    <p:animScale>
                                      <p:cBhvr>
                                        <p:cTn id="13" dur="250" autoRev="1" fill="hold"/>
                                        <p:tgtEl>
                                          <p:spTgt spid="26"/>
                                        </p:tgtEl>
                                      </p:cBhvr>
                                      <p:by x="105000" y="105000"/>
                                    </p:animScale>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26" presetClass="emph" presetSubtype="0" fill="hold" nodeType="withEffect">
                                  <p:stCondLst>
                                    <p:cond delay="0"/>
                                  </p:stCondLst>
                                  <p:childTnLst>
                                    <p:animEffect transition="out" filter="fade">
                                      <p:cBhvr>
                                        <p:cTn id="18" dur="500" tmFilter="0, 0; .2, .5; .8, .5; 1, 0"/>
                                        <p:tgtEl>
                                          <p:spTgt spid="24"/>
                                        </p:tgtEl>
                                      </p:cBhvr>
                                    </p:animEffect>
                                    <p:animScale>
                                      <p:cBhvr>
                                        <p:cTn id="19" dur="250" autoRev="1" fill="hold"/>
                                        <p:tgtEl>
                                          <p:spTgt spid="24"/>
                                        </p:tgtEl>
                                      </p:cBhvr>
                                      <p:by x="105000" y="105000"/>
                                    </p:animScale>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26" presetClass="emph" presetSubtype="0" fill="hold" nodeType="withEffect">
                                  <p:stCondLst>
                                    <p:cond delay="0"/>
                                  </p:stCondLst>
                                  <p:childTnLst>
                                    <p:animEffect transition="out" filter="fade">
                                      <p:cBhvr>
                                        <p:cTn id="24" dur="500" tmFilter="0, 0; .2, .5; .8, .5; 1, 0"/>
                                        <p:tgtEl>
                                          <p:spTgt spid="28"/>
                                        </p:tgtEl>
                                      </p:cBhvr>
                                    </p:animEffect>
                                    <p:animScale>
                                      <p:cBhvr>
                                        <p:cTn id="25" dur="250" autoRev="1" fill="hold"/>
                                        <p:tgtEl>
                                          <p:spTgt spid="28"/>
                                        </p:tgtEl>
                                      </p:cBhvr>
                                      <p:by x="105000" y="105000"/>
                                    </p:animScale>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26" presetClass="emph" presetSubtype="0" fill="hold" nodeType="withEffect">
                                  <p:stCondLst>
                                    <p:cond delay="0"/>
                                  </p:stCondLst>
                                  <p:childTnLst>
                                    <p:animEffect transition="out" filter="fade">
                                      <p:cBhvr>
                                        <p:cTn id="30" dur="500" tmFilter="0, 0; .2, .5; .8, .5; 1, 0"/>
                                        <p:tgtEl>
                                          <p:spTgt spid="30"/>
                                        </p:tgtEl>
                                      </p:cBhvr>
                                    </p:animEffect>
                                    <p:animScale>
                                      <p:cBhvr>
                                        <p:cTn id="31" dur="250" autoRev="1" fill="hold"/>
                                        <p:tgtEl>
                                          <p:spTgt spid="30"/>
                                        </p:tgtEl>
                                      </p:cBhvr>
                                      <p:by x="105000" y="105000"/>
                                    </p:animScale>
                                  </p:childTnLst>
                                </p:cTn>
                              </p:par>
                            </p:childTnLst>
                          </p:cTn>
                        </p:par>
                        <p:par>
                          <p:cTn id="32" fill="hold">
                            <p:stCondLst>
                              <p:cond delay="2500"/>
                            </p:stCondLst>
                            <p:childTnLst>
                              <p:par>
                                <p:cTn id="33" presetID="1"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26" presetClass="emph" presetSubtype="0" fill="hold"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39AD07A-E633-4A0B-B55C-CD12E63E5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913" y="1013090"/>
            <a:ext cx="1056789" cy="1070974"/>
          </a:xfrm>
          <a:prstGeom prst="rect">
            <a:avLst/>
          </a:prstGeom>
        </p:spPr>
      </p:pic>
      <p:pic>
        <p:nvPicPr>
          <p:cNvPr id="15" name="Picture 14">
            <a:extLst>
              <a:ext uri="{FF2B5EF4-FFF2-40B4-BE49-F238E27FC236}">
                <a16:creationId xmlns:a16="http://schemas.microsoft.com/office/drawing/2014/main" id="{F71AB0C8-2FE5-46E2-B35E-9FD8F93EA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912" y="4528586"/>
            <a:ext cx="1056789" cy="1063881"/>
          </a:xfrm>
          <a:prstGeom prst="rect">
            <a:avLst/>
          </a:prstGeom>
        </p:spPr>
      </p:pic>
      <p:pic>
        <p:nvPicPr>
          <p:cNvPr id="17" name="Picture 16">
            <a:extLst>
              <a:ext uri="{FF2B5EF4-FFF2-40B4-BE49-F238E27FC236}">
                <a16:creationId xmlns:a16="http://schemas.microsoft.com/office/drawing/2014/main" id="{65AF2FF3-AF82-47BA-B76B-766582B38C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490" y="1013089"/>
            <a:ext cx="1070974" cy="1063881"/>
          </a:xfrm>
          <a:prstGeom prst="rect">
            <a:avLst/>
          </a:prstGeom>
        </p:spPr>
      </p:pic>
      <p:pic>
        <p:nvPicPr>
          <p:cNvPr id="19" name="Picture 18">
            <a:extLst>
              <a:ext uri="{FF2B5EF4-FFF2-40B4-BE49-F238E27FC236}">
                <a16:creationId xmlns:a16="http://schemas.microsoft.com/office/drawing/2014/main" id="{AE116568-852C-4B0F-AD69-B092657BB5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9490" y="2184922"/>
            <a:ext cx="1070974" cy="1063881"/>
          </a:xfrm>
          <a:prstGeom prst="rect">
            <a:avLst/>
          </a:prstGeom>
        </p:spPr>
      </p:pic>
      <p:pic>
        <p:nvPicPr>
          <p:cNvPr id="21" name="Picture 20">
            <a:extLst>
              <a:ext uri="{FF2B5EF4-FFF2-40B4-BE49-F238E27FC236}">
                <a16:creationId xmlns:a16="http://schemas.microsoft.com/office/drawing/2014/main" id="{BDC4656A-B67D-4482-BE6E-4FC0F6E8F2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9490" y="3356754"/>
            <a:ext cx="1070974" cy="1063881"/>
          </a:xfrm>
          <a:prstGeom prst="rect">
            <a:avLst/>
          </a:prstGeom>
        </p:spPr>
      </p:pic>
      <p:pic>
        <p:nvPicPr>
          <p:cNvPr id="23" name="Picture 22">
            <a:extLst>
              <a:ext uri="{FF2B5EF4-FFF2-40B4-BE49-F238E27FC236}">
                <a16:creationId xmlns:a16="http://schemas.microsoft.com/office/drawing/2014/main" id="{5C1274F3-A725-43C2-80C9-C85C4FBF57C7}"/>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185704" y="4528585"/>
            <a:ext cx="1070974" cy="1063881"/>
          </a:xfrm>
          <a:prstGeom prst="rect">
            <a:avLst/>
          </a:prstGeom>
        </p:spPr>
      </p:pic>
      <p:pic>
        <p:nvPicPr>
          <p:cNvPr id="25" name="Picture 24">
            <a:extLst>
              <a:ext uri="{FF2B5EF4-FFF2-40B4-BE49-F238E27FC236}">
                <a16:creationId xmlns:a16="http://schemas.microsoft.com/office/drawing/2014/main" id="{5122C6FA-429D-4FE5-925A-1275617351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7252" y="1013088"/>
            <a:ext cx="1063881" cy="1063881"/>
          </a:xfrm>
          <a:prstGeom prst="rect">
            <a:avLst/>
          </a:prstGeom>
        </p:spPr>
      </p:pic>
      <p:pic>
        <p:nvPicPr>
          <p:cNvPr id="27" name="Picture 26">
            <a:extLst>
              <a:ext uri="{FF2B5EF4-FFF2-40B4-BE49-F238E27FC236}">
                <a16:creationId xmlns:a16="http://schemas.microsoft.com/office/drawing/2014/main" id="{6D0744B6-C7B1-4129-B397-BBCF548D32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7252" y="2177829"/>
            <a:ext cx="1063881" cy="1070974"/>
          </a:xfrm>
          <a:prstGeom prst="rect">
            <a:avLst/>
          </a:prstGeom>
        </p:spPr>
      </p:pic>
      <p:pic>
        <p:nvPicPr>
          <p:cNvPr id="29" name="Picture 28">
            <a:extLst>
              <a:ext uri="{FF2B5EF4-FFF2-40B4-BE49-F238E27FC236}">
                <a16:creationId xmlns:a16="http://schemas.microsoft.com/office/drawing/2014/main" id="{25FF743E-522A-43CB-B1C3-2F63087E52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5912" y="3356754"/>
            <a:ext cx="1056789" cy="1063881"/>
          </a:xfrm>
          <a:prstGeom prst="rect">
            <a:avLst/>
          </a:prstGeom>
        </p:spPr>
      </p:pic>
      <p:pic>
        <p:nvPicPr>
          <p:cNvPr id="31" name="Picture 30">
            <a:extLst>
              <a:ext uri="{FF2B5EF4-FFF2-40B4-BE49-F238E27FC236}">
                <a16:creationId xmlns:a16="http://schemas.microsoft.com/office/drawing/2014/main" id="{13353CA5-48F4-4C3E-A919-DBCC279FB4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35913" y="2177829"/>
            <a:ext cx="1056789" cy="1070974"/>
          </a:xfrm>
          <a:prstGeom prst="rect">
            <a:avLst/>
          </a:prstGeom>
        </p:spPr>
      </p:pic>
      <p:pic>
        <p:nvPicPr>
          <p:cNvPr id="33" name="Picture 32">
            <a:extLst>
              <a:ext uri="{FF2B5EF4-FFF2-40B4-BE49-F238E27FC236}">
                <a16:creationId xmlns:a16="http://schemas.microsoft.com/office/drawing/2014/main" id="{5C61D5BC-36E8-45CB-AD6F-C080BDD11B9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57251" y="3349663"/>
            <a:ext cx="1063881" cy="1070974"/>
          </a:xfrm>
          <a:prstGeom prst="rect">
            <a:avLst/>
          </a:prstGeom>
        </p:spPr>
      </p:pic>
      <p:pic>
        <p:nvPicPr>
          <p:cNvPr id="35" name="Picture 34">
            <a:extLst>
              <a:ext uri="{FF2B5EF4-FFF2-40B4-BE49-F238E27FC236}">
                <a16:creationId xmlns:a16="http://schemas.microsoft.com/office/drawing/2014/main" id="{53671FF7-A387-46E8-9EE1-B8B230FB12AD}"/>
              </a:ext>
            </a:extLst>
          </p:cNvPr>
          <p:cNvPicPr>
            <a:picLocks noChangeAspect="1"/>
          </p:cNvPicPr>
          <p:nvPr/>
        </p:nvPicPr>
        <p:blipFill>
          <a:blip r:embed="rId13">
            <a:lum bright="70000" contrast="-70000"/>
            <a:extLst>
              <a:ext uri="{28A0092B-C50C-407E-A947-70E740481C1C}">
                <a14:useLocalDpi xmlns:a14="http://schemas.microsoft.com/office/drawing/2010/main" val="0"/>
              </a:ext>
            </a:extLst>
          </a:blip>
          <a:stretch>
            <a:fillRect/>
          </a:stretch>
        </p:blipFill>
        <p:spPr>
          <a:xfrm>
            <a:off x="4357251" y="4526634"/>
            <a:ext cx="1063881" cy="1063881"/>
          </a:xfrm>
          <a:prstGeom prst="rect">
            <a:avLst/>
          </a:prstGeom>
        </p:spPr>
      </p:pic>
      <p:pic>
        <p:nvPicPr>
          <p:cNvPr id="39" name="Picture 38">
            <a:extLst>
              <a:ext uri="{FF2B5EF4-FFF2-40B4-BE49-F238E27FC236}">
                <a16:creationId xmlns:a16="http://schemas.microsoft.com/office/drawing/2014/main" id="{5CCCF063-54EB-45C5-8B11-71FCE8262C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5244" y="2184922"/>
            <a:ext cx="1063881" cy="1063881"/>
          </a:xfrm>
          <a:prstGeom prst="rect">
            <a:avLst/>
          </a:prstGeom>
        </p:spPr>
      </p:pic>
      <p:pic>
        <p:nvPicPr>
          <p:cNvPr id="41" name="Picture 40">
            <a:extLst>
              <a:ext uri="{FF2B5EF4-FFF2-40B4-BE49-F238E27FC236}">
                <a16:creationId xmlns:a16="http://schemas.microsoft.com/office/drawing/2014/main" id="{CD7348E0-27F7-449E-9211-146B263A6C0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5244" y="3356754"/>
            <a:ext cx="1063881" cy="1063881"/>
          </a:xfrm>
          <a:prstGeom prst="rect">
            <a:avLst/>
          </a:prstGeom>
        </p:spPr>
      </p:pic>
      <p:pic>
        <p:nvPicPr>
          <p:cNvPr id="43" name="Picture 42">
            <a:extLst>
              <a:ext uri="{FF2B5EF4-FFF2-40B4-BE49-F238E27FC236}">
                <a16:creationId xmlns:a16="http://schemas.microsoft.com/office/drawing/2014/main" id="{45AAE58F-E53D-4C53-BFC7-C2C584EAD81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5244" y="1020183"/>
            <a:ext cx="1063881" cy="1063881"/>
          </a:xfrm>
          <a:prstGeom prst="rect">
            <a:avLst/>
          </a:prstGeom>
        </p:spPr>
      </p:pic>
      <p:pic>
        <p:nvPicPr>
          <p:cNvPr id="45" name="Picture 44">
            <a:extLst>
              <a:ext uri="{FF2B5EF4-FFF2-40B4-BE49-F238E27FC236}">
                <a16:creationId xmlns:a16="http://schemas.microsoft.com/office/drawing/2014/main" id="{83CAABB0-2FA0-4F6F-BE13-69384A8A58E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9028" y="4528586"/>
            <a:ext cx="1063881" cy="1063881"/>
          </a:xfrm>
          <a:prstGeom prst="rect">
            <a:avLst/>
          </a:prstGeom>
        </p:spPr>
      </p:pic>
      <p:sp>
        <p:nvSpPr>
          <p:cNvPr id="47" name="TextBox 46">
            <a:extLst>
              <a:ext uri="{FF2B5EF4-FFF2-40B4-BE49-F238E27FC236}">
                <a16:creationId xmlns:a16="http://schemas.microsoft.com/office/drawing/2014/main" id="{287D59A4-A457-49CF-8314-4AE4C92048A0}"/>
              </a:ext>
            </a:extLst>
          </p:cNvPr>
          <p:cNvSpPr txBox="1"/>
          <p:nvPr/>
        </p:nvSpPr>
        <p:spPr>
          <a:xfrm>
            <a:off x="6407111" y="1095002"/>
            <a:ext cx="4560551" cy="2616101"/>
          </a:xfrm>
          <a:prstGeom prst="rect">
            <a:avLst/>
          </a:prstGeom>
          <a:noFill/>
        </p:spPr>
        <p:txBody>
          <a:bodyPr wrap="square" rtlCol="0">
            <a:spAutoFit/>
          </a:bodyPr>
          <a:lstStyle/>
          <a:p>
            <a:r>
              <a:rPr lang="en-GB" sz="2000" b="1" dirty="0">
                <a:solidFill>
                  <a:schemeClr val="bg1">
                    <a:lumMod val="65000"/>
                  </a:schemeClr>
                </a:solidFill>
                <a:latin typeface="Proxima Nova A Cond Black" panose="02000506030000020004" pitchFamily="50" charset="0"/>
              </a:rPr>
              <a:t>5. For offline use…</a:t>
            </a:r>
          </a:p>
          <a:p>
            <a:r>
              <a:rPr lang="en-GB" sz="3600" dirty="0">
                <a:latin typeface="Proxima Nova A Light" panose="02000506030000020004" pitchFamily="50" charset="0"/>
              </a:rPr>
              <a:t>All the “pages” are streamed and </a:t>
            </a:r>
            <a:r>
              <a:rPr lang="en-GB" sz="3600" b="1" dirty="0">
                <a:latin typeface="Proxima Nova A Light" panose="02000506030000020004" pitchFamily="50" charset="0"/>
              </a:rPr>
              <a:t>the full app is available locally, </a:t>
            </a:r>
            <a:r>
              <a:rPr lang="en-GB" sz="3600" dirty="0">
                <a:latin typeface="Proxima Nova A Light" panose="02000506030000020004" pitchFamily="50" charset="0"/>
              </a:rPr>
              <a:t>offline.</a:t>
            </a:r>
          </a:p>
        </p:txBody>
      </p:sp>
      <p:pic>
        <p:nvPicPr>
          <p:cNvPr id="22" name="Picture 21">
            <a:extLst>
              <a:ext uri="{FF2B5EF4-FFF2-40B4-BE49-F238E27FC236}">
                <a16:creationId xmlns:a16="http://schemas.microsoft.com/office/drawing/2014/main" id="{A3F7D67C-EF0E-468A-B855-3C423E9574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5704" y="4521493"/>
            <a:ext cx="1070974" cy="1063881"/>
          </a:xfrm>
          <a:prstGeom prst="rect">
            <a:avLst/>
          </a:prstGeom>
        </p:spPr>
      </p:pic>
      <p:pic>
        <p:nvPicPr>
          <p:cNvPr id="24" name="Picture 23">
            <a:extLst>
              <a:ext uri="{FF2B5EF4-FFF2-40B4-BE49-F238E27FC236}">
                <a16:creationId xmlns:a16="http://schemas.microsoft.com/office/drawing/2014/main" id="{B5C95AFE-6407-4844-87E6-03D2DC42AF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57251" y="4519542"/>
            <a:ext cx="1063881" cy="1063881"/>
          </a:xfrm>
          <a:prstGeom prst="rect">
            <a:avLst/>
          </a:prstGeom>
        </p:spPr>
      </p:pic>
      <p:pic>
        <p:nvPicPr>
          <p:cNvPr id="3" name="Picture 2">
            <a:extLst>
              <a:ext uri="{FF2B5EF4-FFF2-40B4-BE49-F238E27FC236}">
                <a16:creationId xmlns:a16="http://schemas.microsoft.com/office/drawing/2014/main" id="{EF61CF6D-3329-4C64-A680-9E31A24CBF2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59834" y="1002815"/>
            <a:ext cx="4592838" cy="4592838"/>
          </a:xfrm>
          <a:prstGeom prst="rect">
            <a:avLst/>
          </a:prstGeom>
        </p:spPr>
      </p:pic>
    </p:spTree>
    <p:extLst>
      <p:ext uri="{BB962C8B-B14F-4D97-AF65-F5344CB8AC3E}">
        <p14:creationId xmlns:p14="http://schemas.microsoft.com/office/powerpoint/2010/main" val="367775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22"/>
                                        </p:tgtEl>
                                        <p:attrNameLst>
                                          <p:attrName>style.visibility</p:attrName>
                                        </p:attrNameLst>
                                      </p:cBhvr>
                                      <p:to>
                                        <p:strVal val="visible"/>
                                      </p:to>
                                    </p:set>
                                  </p:childTnLst>
                                </p:cTn>
                              </p:par>
                              <p:par>
                                <p:cTn id="9" presetID="26" presetClass="emph" presetSubtype="0" fill="hold" nodeType="withEffect">
                                  <p:stCondLst>
                                    <p:cond delay="500"/>
                                  </p:stCondLst>
                                  <p:childTnLst>
                                    <p:animEffect transition="out" filter="fade">
                                      <p:cBhvr>
                                        <p:cTn id="10" dur="500" tmFilter="0, 0; .2, .5; .8, .5; 1, 0"/>
                                        <p:tgtEl>
                                          <p:spTgt spid="22"/>
                                        </p:tgtEl>
                                      </p:cBhvr>
                                    </p:animEffect>
                                    <p:animScale>
                                      <p:cBhvr>
                                        <p:cTn id="11" dur="250" autoRev="1" fill="hold"/>
                                        <p:tgtEl>
                                          <p:spTgt spid="22"/>
                                        </p:tgtEl>
                                      </p:cBhvr>
                                      <p:by x="105000" y="105000"/>
                                    </p:animScale>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26" presetClass="emph" presetSubtype="0" fill="hold" nodeType="withEffect">
                                  <p:stCondLst>
                                    <p:cond delay="0"/>
                                  </p:stCondLst>
                                  <p:childTnLst>
                                    <p:animEffect transition="out" filter="fade">
                                      <p:cBhvr>
                                        <p:cTn id="16" dur="500" tmFilter="0, 0; .2, .5; .8, .5; 1, 0"/>
                                        <p:tgtEl>
                                          <p:spTgt spid="24"/>
                                        </p:tgtEl>
                                      </p:cBhvr>
                                    </p:animEffect>
                                    <p:animScale>
                                      <p:cBhvr>
                                        <p:cTn id="17" dur="250" autoRev="1" fill="hold"/>
                                        <p:tgtEl>
                                          <p:spTgt spid="24"/>
                                        </p:tgtEl>
                                      </p:cBhvr>
                                      <p:by x="105000" y="105000"/>
                                    </p:animScale>
                                  </p:childTnLst>
                                </p:cTn>
                              </p:par>
                            </p:childTnLst>
                          </p:cTn>
                        </p:par>
                        <p:par>
                          <p:cTn id="18" fill="hold">
                            <p:stCondLst>
                              <p:cond delay="1500"/>
                            </p:stCondLst>
                            <p:childTnLst>
                              <p:par>
                                <p:cTn id="19" presetID="1" presetClass="exit" presetSubtype="0" fill="hold" nodeType="after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par>
                          <p:cTn id="21" fill="hold">
                            <p:stCondLst>
                              <p:cond delay="1500"/>
                            </p:stCondLst>
                            <p:childTnLst>
                              <p:par>
                                <p:cTn id="22" presetID="1" presetClass="exit" presetSubtype="0" fill="hold" nodeType="afterEffect">
                                  <p:stCondLst>
                                    <p:cond delay="0"/>
                                  </p:stCondLst>
                                  <p:childTnLst>
                                    <p:set>
                                      <p:cBhvr>
                                        <p:cTn id="23" dur="1" fill="hold">
                                          <p:stCondLst>
                                            <p:cond delay="0"/>
                                          </p:stCondLst>
                                        </p:cTn>
                                        <p:tgtEl>
                                          <p:spTgt spid="24"/>
                                        </p:tgtEl>
                                        <p:attrNameLst>
                                          <p:attrName>style.visibility</p:attrName>
                                        </p:attrNameLst>
                                      </p:cBhvr>
                                      <p:to>
                                        <p:strVal val="hidden"/>
                                      </p:to>
                                    </p:set>
                                  </p:childTnLst>
                                </p:cTn>
                              </p:par>
                            </p:childTnLst>
                          </p:cTn>
                        </p:par>
                        <p:par>
                          <p:cTn id="24" fill="hold">
                            <p:stCondLst>
                              <p:cond delay="1500"/>
                            </p:stCondLst>
                            <p:childTnLst>
                              <p:par>
                                <p:cTn id="25" presetID="1" presetClass="exit" presetSubtype="0" fill="hold" nodeType="afterEffect">
                                  <p:stCondLst>
                                    <p:cond delay="0"/>
                                  </p:stCondLst>
                                  <p:childTnLst>
                                    <p:set>
                                      <p:cBhvr>
                                        <p:cTn id="26" dur="1" fill="hold">
                                          <p:stCondLst>
                                            <p:cond delay="0"/>
                                          </p:stCondLst>
                                        </p:cTn>
                                        <p:tgtEl>
                                          <p:spTgt spid="43"/>
                                        </p:tgtEl>
                                        <p:attrNameLst>
                                          <p:attrName>style.visibility</p:attrName>
                                        </p:attrNameLst>
                                      </p:cBhvr>
                                      <p:to>
                                        <p:strVal val="hidden"/>
                                      </p:to>
                                    </p:set>
                                  </p:childTnLst>
                                </p:cTn>
                              </p:par>
                            </p:childTnLst>
                          </p:cTn>
                        </p:par>
                        <p:par>
                          <p:cTn id="27" fill="hold">
                            <p:stCondLst>
                              <p:cond delay="1500"/>
                            </p:stCondLst>
                            <p:childTnLst>
                              <p:par>
                                <p:cTn id="28" presetID="1" presetClass="exit" presetSubtype="0" fill="hold" nodeType="afterEffect">
                                  <p:stCondLst>
                                    <p:cond delay="0"/>
                                  </p:stCondLst>
                                  <p:childTnLst>
                                    <p:set>
                                      <p:cBhvr>
                                        <p:cTn id="29" dur="1" fill="hold">
                                          <p:stCondLst>
                                            <p:cond delay="0"/>
                                          </p:stCondLst>
                                        </p:cTn>
                                        <p:tgtEl>
                                          <p:spTgt spid="13"/>
                                        </p:tgtEl>
                                        <p:attrNameLst>
                                          <p:attrName>style.visibility</p:attrName>
                                        </p:attrNameLst>
                                      </p:cBhvr>
                                      <p:to>
                                        <p:strVal val="hidden"/>
                                      </p:to>
                                    </p:set>
                                  </p:childTnLst>
                                </p:cTn>
                              </p:par>
                            </p:childTnLst>
                          </p:cTn>
                        </p:par>
                        <p:par>
                          <p:cTn id="30" fill="hold">
                            <p:stCondLst>
                              <p:cond delay="1500"/>
                            </p:stCondLst>
                            <p:childTnLst>
                              <p:par>
                                <p:cTn id="31" presetID="1" presetClass="exit" presetSubtype="0" fill="hold" nodeType="afterEffect">
                                  <p:stCondLst>
                                    <p:cond delay="0"/>
                                  </p:stCondLst>
                                  <p:childTnLst>
                                    <p:set>
                                      <p:cBhvr>
                                        <p:cTn id="32" dur="1" fill="hold">
                                          <p:stCondLst>
                                            <p:cond delay="0"/>
                                          </p:stCondLst>
                                        </p:cTn>
                                        <p:tgtEl>
                                          <p:spTgt spid="17"/>
                                        </p:tgtEl>
                                        <p:attrNameLst>
                                          <p:attrName>style.visibility</p:attrName>
                                        </p:attrNameLst>
                                      </p:cBhvr>
                                      <p:to>
                                        <p:strVal val="hidden"/>
                                      </p:to>
                                    </p:set>
                                  </p:childTnLst>
                                </p:cTn>
                              </p:par>
                            </p:childTnLst>
                          </p:cTn>
                        </p:par>
                        <p:par>
                          <p:cTn id="33" fill="hold">
                            <p:stCondLst>
                              <p:cond delay="1500"/>
                            </p:stCondLst>
                            <p:childTnLst>
                              <p:par>
                                <p:cTn id="34" presetID="1" presetClass="exit" presetSubtype="0" fill="hold" nodeType="afterEffect">
                                  <p:stCondLst>
                                    <p:cond delay="0"/>
                                  </p:stCondLst>
                                  <p:childTnLst>
                                    <p:set>
                                      <p:cBhvr>
                                        <p:cTn id="35" dur="1" fill="hold">
                                          <p:stCondLst>
                                            <p:cond delay="0"/>
                                          </p:stCondLst>
                                        </p:cTn>
                                        <p:tgtEl>
                                          <p:spTgt spid="25"/>
                                        </p:tgtEl>
                                        <p:attrNameLst>
                                          <p:attrName>style.visibility</p:attrName>
                                        </p:attrNameLst>
                                      </p:cBhvr>
                                      <p:to>
                                        <p:strVal val="hidden"/>
                                      </p:to>
                                    </p:set>
                                  </p:childTnLst>
                                </p:cTn>
                              </p:par>
                            </p:childTnLst>
                          </p:cTn>
                        </p:par>
                        <p:par>
                          <p:cTn id="36" fill="hold">
                            <p:stCondLst>
                              <p:cond delay="1500"/>
                            </p:stCondLst>
                            <p:childTnLst>
                              <p:par>
                                <p:cTn id="37" presetID="1" presetClass="exit" presetSubtype="0" fill="hold" nodeType="afterEffect">
                                  <p:stCondLst>
                                    <p:cond delay="0"/>
                                  </p:stCondLst>
                                  <p:childTnLst>
                                    <p:set>
                                      <p:cBhvr>
                                        <p:cTn id="38" dur="1" fill="hold">
                                          <p:stCondLst>
                                            <p:cond delay="0"/>
                                          </p:stCondLst>
                                        </p:cTn>
                                        <p:tgtEl>
                                          <p:spTgt spid="39"/>
                                        </p:tgtEl>
                                        <p:attrNameLst>
                                          <p:attrName>style.visibility</p:attrName>
                                        </p:attrNameLst>
                                      </p:cBhvr>
                                      <p:to>
                                        <p:strVal val="hidden"/>
                                      </p:to>
                                    </p:set>
                                  </p:childTnLst>
                                </p:cTn>
                              </p:par>
                            </p:childTnLst>
                          </p:cTn>
                        </p:par>
                        <p:par>
                          <p:cTn id="39" fill="hold">
                            <p:stCondLst>
                              <p:cond delay="1500"/>
                            </p:stCondLst>
                            <p:childTnLst>
                              <p:par>
                                <p:cTn id="40" presetID="1" presetClass="exit" presetSubtype="0" fill="hold" nodeType="afterEffect">
                                  <p:stCondLst>
                                    <p:cond delay="0"/>
                                  </p:stCondLst>
                                  <p:childTnLst>
                                    <p:set>
                                      <p:cBhvr>
                                        <p:cTn id="41" dur="1" fill="hold">
                                          <p:stCondLst>
                                            <p:cond delay="0"/>
                                          </p:stCondLst>
                                        </p:cTn>
                                        <p:tgtEl>
                                          <p:spTgt spid="31"/>
                                        </p:tgtEl>
                                        <p:attrNameLst>
                                          <p:attrName>style.visibility</p:attrName>
                                        </p:attrNameLst>
                                      </p:cBhvr>
                                      <p:to>
                                        <p:strVal val="hidden"/>
                                      </p:to>
                                    </p:set>
                                  </p:childTnLst>
                                </p:cTn>
                              </p:par>
                            </p:childTnLst>
                          </p:cTn>
                        </p:par>
                        <p:par>
                          <p:cTn id="42" fill="hold">
                            <p:stCondLst>
                              <p:cond delay="1500"/>
                            </p:stCondLst>
                            <p:childTnLst>
                              <p:par>
                                <p:cTn id="43" presetID="1" presetClass="exit" presetSubtype="0" fill="hold" nodeType="afterEffect">
                                  <p:stCondLst>
                                    <p:cond delay="0"/>
                                  </p:stCondLst>
                                  <p:childTnLst>
                                    <p:set>
                                      <p:cBhvr>
                                        <p:cTn id="44" dur="1" fill="hold">
                                          <p:stCondLst>
                                            <p:cond delay="0"/>
                                          </p:stCondLst>
                                        </p:cTn>
                                        <p:tgtEl>
                                          <p:spTgt spid="19"/>
                                        </p:tgtEl>
                                        <p:attrNameLst>
                                          <p:attrName>style.visibility</p:attrName>
                                        </p:attrNameLst>
                                      </p:cBhvr>
                                      <p:to>
                                        <p:strVal val="hidden"/>
                                      </p:to>
                                    </p:set>
                                  </p:childTnLst>
                                </p:cTn>
                              </p:par>
                            </p:childTnLst>
                          </p:cTn>
                        </p:par>
                        <p:par>
                          <p:cTn id="45" fill="hold">
                            <p:stCondLst>
                              <p:cond delay="1500"/>
                            </p:stCondLst>
                            <p:childTnLst>
                              <p:par>
                                <p:cTn id="46" presetID="1" presetClass="exit" presetSubtype="0" fill="hold" nodeType="afterEffect">
                                  <p:stCondLst>
                                    <p:cond delay="0"/>
                                  </p:stCondLst>
                                  <p:childTnLst>
                                    <p:set>
                                      <p:cBhvr>
                                        <p:cTn id="47" dur="1" fill="hold">
                                          <p:stCondLst>
                                            <p:cond delay="0"/>
                                          </p:stCondLst>
                                        </p:cTn>
                                        <p:tgtEl>
                                          <p:spTgt spid="27"/>
                                        </p:tgtEl>
                                        <p:attrNameLst>
                                          <p:attrName>style.visibility</p:attrName>
                                        </p:attrNameLst>
                                      </p:cBhvr>
                                      <p:to>
                                        <p:strVal val="hidden"/>
                                      </p:to>
                                    </p:set>
                                  </p:childTnLst>
                                </p:cTn>
                              </p:par>
                            </p:childTnLst>
                          </p:cTn>
                        </p:par>
                        <p:par>
                          <p:cTn id="48" fill="hold">
                            <p:stCondLst>
                              <p:cond delay="1500"/>
                            </p:stCondLst>
                            <p:childTnLst>
                              <p:par>
                                <p:cTn id="49" presetID="1" presetClass="exit" presetSubtype="0" fill="hold" nodeType="afterEffect">
                                  <p:stCondLst>
                                    <p:cond delay="0"/>
                                  </p:stCondLst>
                                  <p:childTnLst>
                                    <p:set>
                                      <p:cBhvr>
                                        <p:cTn id="50" dur="1" fill="hold">
                                          <p:stCondLst>
                                            <p:cond delay="0"/>
                                          </p:stCondLst>
                                        </p:cTn>
                                        <p:tgtEl>
                                          <p:spTgt spid="41"/>
                                        </p:tgtEl>
                                        <p:attrNameLst>
                                          <p:attrName>style.visibility</p:attrName>
                                        </p:attrNameLst>
                                      </p:cBhvr>
                                      <p:to>
                                        <p:strVal val="hidden"/>
                                      </p:to>
                                    </p:set>
                                  </p:childTnLst>
                                </p:cTn>
                              </p:par>
                            </p:childTnLst>
                          </p:cTn>
                        </p:par>
                        <p:par>
                          <p:cTn id="51" fill="hold">
                            <p:stCondLst>
                              <p:cond delay="1500"/>
                            </p:stCondLst>
                            <p:childTnLst>
                              <p:par>
                                <p:cTn id="52" presetID="1" presetClass="exit" presetSubtype="0" fill="hold" nodeType="afterEffect">
                                  <p:stCondLst>
                                    <p:cond delay="0"/>
                                  </p:stCondLst>
                                  <p:childTnLst>
                                    <p:set>
                                      <p:cBhvr>
                                        <p:cTn id="53" dur="1" fill="hold">
                                          <p:stCondLst>
                                            <p:cond delay="0"/>
                                          </p:stCondLst>
                                        </p:cTn>
                                        <p:tgtEl>
                                          <p:spTgt spid="29"/>
                                        </p:tgtEl>
                                        <p:attrNameLst>
                                          <p:attrName>style.visibility</p:attrName>
                                        </p:attrNameLst>
                                      </p:cBhvr>
                                      <p:to>
                                        <p:strVal val="hidden"/>
                                      </p:to>
                                    </p:set>
                                  </p:childTnLst>
                                </p:cTn>
                              </p:par>
                            </p:childTnLst>
                          </p:cTn>
                        </p:par>
                        <p:par>
                          <p:cTn id="54" fill="hold">
                            <p:stCondLst>
                              <p:cond delay="1500"/>
                            </p:stCondLst>
                            <p:childTnLst>
                              <p:par>
                                <p:cTn id="55" presetID="1" presetClass="exit" presetSubtype="0" fill="hold" nodeType="afterEffect">
                                  <p:stCondLst>
                                    <p:cond delay="0"/>
                                  </p:stCondLst>
                                  <p:childTnLst>
                                    <p:set>
                                      <p:cBhvr>
                                        <p:cTn id="56" dur="1" fill="hold">
                                          <p:stCondLst>
                                            <p:cond delay="0"/>
                                          </p:stCondLst>
                                        </p:cTn>
                                        <p:tgtEl>
                                          <p:spTgt spid="21"/>
                                        </p:tgtEl>
                                        <p:attrNameLst>
                                          <p:attrName>style.visibility</p:attrName>
                                        </p:attrNameLst>
                                      </p:cBhvr>
                                      <p:to>
                                        <p:strVal val="hidden"/>
                                      </p:to>
                                    </p:set>
                                  </p:childTnLst>
                                </p:cTn>
                              </p:par>
                            </p:childTnLst>
                          </p:cTn>
                        </p:par>
                        <p:par>
                          <p:cTn id="57" fill="hold">
                            <p:stCondLst>
                              <p:cond delay="1500"/>
                            </p:stCondLst>
                            <p:childTnLst>
                              <p:par>
                                <p:cTn id="58" presetID="1" presetClass="exit" presetSubtype="0" fill="hold" nodeType="afterEffect">
                                  <p:stCondLst>
                                    <p:cond delay="0"/>
                                  </p:stCondLst>
                                  <p:childTnLst>
                                    <p:set>
                                      <p:cBhvr>
                                        <p:cTn id="59" dur="1" fill="hold">
                                          <p:stCondLst>
                                            <p:cond delay="0"/>
                                          </p:stCondLst>
                                        </p:cTn>
                                        <p:tgtEl>
                                          <p:spTgt spid="33"/>
                                        </p:tgtEl>
                                        <p:attrNameLst>
                                          <p:attrName>style.visibility</p:attrName>
                                        </p:attrNameLst>
                                      </p:cBhvr>
                                      <p:to>
                                        <p:strVal val="hidden"/>
                                      </p:to>
                                    </p:set>
                                  </p:childTnLst>
                                </p:cTn>
                              </p:par>
                            </p:childTnLst>
                          </p:cTn>
                        </p:par>
                        <p:par>
                          <p:cTn id="60" fill="hold">
                            <p:stCondLst>
                              <p:cond delay="1500"/>
                            </p:stCondLst>
                            <p:childTnLst>
                              <p:par>
                                <p:cTn id="61" presetID="1" presetClass="exit" presetSubtype="0" fill="hold" nodeType="afterEffect">
                                  <p:stCondLst>
                                    <p:cond delay="0"/>
                                  </p:stCondLst>
                                  <p:childTnLst>
                                    <p:set>
                                      <p:cBhvr>
                                        <p:cTn id="62" dur="1" fill="hold">
                                          <p:stCondLst>
                                            <p:cond delay="0"/>
                                          </p:stCondLst>
                                        </p:cTn>
                                        <p:tgtEl>
                                          <p:spTgt spid="45"/>
                                        </p:tgtEl>
                                        <p:attrNameLst>
                                          <p:attrName>style.visibility</p:attrName>
                                        </p:attrNameLst>
                                      </p:cBhvr>
                                      <p:to>
                                        <p:strVal val="hidden"/>
                                      </p:to>
                                    </p:set>
                                  </p:childTnLst>
                                </p:cTn>
                              </p:par>
                            </p:childTnLst>
                          </p:cTn>
                        </p:par>
                        <p:par>
                          <p:cTn id="63" fill="hold">
                            <p:stCondLst>
                              <p:cond delay="1500"/>
                            </p:stCondLst>
                            <p:childTnLst>
                              <p:par>
                                <p:cTn id="64" presetID="1" presetClass="exit" presetSubtype="0" fill="hold" nodeType="afterEffect">
                                  <p:stCondLst>
                                    <p:cond delay="0"/>
                                  </p:stCondLst>
                                  <p:childTnLst>
                                    <p:set>
                                      <p:cBhvr>
                                        <p:cTn id="65" dur="1" fill="hold">
                                          <p:stCondLst>
                                            <p:cond delay="0"/>
                                          </p:stCondLst>
                                        </p:cTn>
                                        <p:tgtEl>
                                          <p:spTgt spid="15"/>
                                        </p:tgtEl>
                                        <p:attrNameLst>
                                          <p:attrName>style.visibility</p:attrName>
                                        </p:attrNameLst>
                                      </p:cBhvr>
                                      <p:to>
                                        <p:strVal val="hidden"/>
                                      </p:to>
                                    </p:set>
                                  </p:childTnLst>
                                </p:cTn>
                              </p:par>
                              <p:par>
                                <p:cTn id="66" presetID="1" presetClass="entr" presetSubtype="0" fill="hold" nodeType="withEffect">
                                  <p:stCondLst>
                                    <p:cond delay="200"/>
                                  </p:stCondLst>
                                  <p:childTnLst>
                                    <p:set>
                                      <p:cBhvr>
                                        <p:cTn id="67" dur="1" fill="hold">
                                          <p:stCondLst>
                                            <p:cond delay="0"/>
                                          </p:stCondLst>
                                        </p:cTn>
                                        <p:tgtEl>
                                          <p:spTgt spid="3"/>
                                        </p:tgtEl>
                                        <p:attrNameLst>
                                          <p:attrName>style.visibility</p:attrName>
                                        </p:attrNameLst>
                                      </p:cBhvr>
                                      <p:to>
                                        <p:strVal val="visible"/>
                                      </p:to>
                                    </p:set>
                                  </p:childTnLst>
                                </p:cTn>
                              </p:par>
                              <p:par>
                                <p:cTn id="68" presetID="26" presetClass="emph" presetSubtype="0" repeatCount="10000" fill="hold" nodeType="withEffect">
                                  <p:stCondLst>
                                    <p:cond delay="0"/>
                                  </p:stCondLst>
                                  <p:childTnLst>
                                    <p:animEffect transition="out" filter="fade">
                                      <p:cBhvr>
                                        <p:cTn id="69" dur="500" tmFilter="0, 0; .2, .5; .8, .5; 1, 0"/>
                                        <p:tgtEl>
                                          <p:spTgt spid="3"/>
                                        </p:tgtEl>
                                      </p:cBhvr>
                                    </p:animEffect>
                                    <p:animScale>
                                      <p:cBhvr>
                                        <p:cTn id="7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48AF471-EADA-4804-AB16-92709604CD59}"/>
              </a:ext>
            </a:extLst>
          </p:cNvPr>
          <p:cNvSpPr/>
          <p:nvPr/>
        </p:nvSpPr>
        <p:spPr>
          <a:xfrm>
            <a:off x="0" y="0"/>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p:cNvPicPr>
            <a:picLocks noChangeAspect="1"/>
          </p:cNvPicPr>
          <p:nvPr/>
        </p:nvPicPr>
        <p:blipFill>
          <a:blip r:embed="rId3">
            <a:clrChange>
              <a:clrFrom>
                <a:srgbClr val="FFFFFF"/>
              </a:clrFrom>
              <a:clrTo>
                <a:srgbClr val="FFFFFF">
                  <a:alpha val="0"/>
                </a:srgbClr>
              </a:clrTo>
            </a:clrChange>
          </a:blip>
          <a:stretch>
            <a:fillRect/>
          </a:stretch>
        </p:blipFill>
        <p:spPr>
          <a:xfrm>
            <a:off x="915451" y="2866023"/>
            <a:ext cx="1188905" cy="1038674"/>
          </a:xfrm>
          <a:prstGeom prst="rect">
            <a:avLst/>
          </a:prstGeom>
        </p:spPr>
      </p:pic>
      <p:pic>
        <p:nvPicPr>
          <p:cNvPr id="36" name="Picture 35"/>
          <p:cNvPicPr>
            <a:picLocks noChangeAspect="1"/>
          </p:cNvPicPr>
          <p:nvPr/>
        </p:nvPicPr>
        <p:blipFill>
          <a:blip r:embed="rId4"/>
          <a:stretch>
            <a:fillRect/>
          </a:stretch>
        </p:blipFill>
        <p:spPr>
          <a:xfrm>
            <a:off x="6521536" y="4664495"/>
            <a:ext cx="1007114" cy="1007113"/>
          </a:xfrm>
          <a:prstGeom prst="rect">
            <a:avLst/>
          </a:prstGeom>
        </p:spPr>
      </p:pic>
      <p:pic>
        <p:nvPicPr>
          <p:cNvPr id="37" name="Picture 36"/>
          <p:cNvPicPr>
            <a:picLocks noChangeAspect="1"/>
          </p:cNvPicPr>
          <p:nvPr/>
        </p:nvPicPr>
        <p:blipFill>
          <a:blip r:embed="rId5"/>
          <a:stretch>
            <a:fillRect/>
          </a:stretch>
        </p:blipFill>
        <p:spPr>
          <a:xfrm>
            <a:off x="6269038" y="2720051"/>
            <a:ext cx="1512110" cy="1512110"/>
          </a:xfrm>
          <a:prstGeom prst="rect">
            <a:avLst/>
          </a:prstGeom>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2631936" y="2720051"/>
            <a:ext cx="1518639" cy="1518639"/>
          </a:xfrm>
          <a:prstGeom prst="rect">
            <a:avLst/>
          </a:prstGeom>
        </p:spPr>
      </p:pic>
      <p:pic>
        <p:nvPicPr>
          <p:cNvPr id="39" name="Picture 38"/>
          <p:cNvPicPr>
            <a:picLocks noChangeAspect="1"/>
          </p:cNvPicPr>
          <p:nvPr/>
        </p:nvPicPr>
        <p:blipFill rotWithShape="1">
          <a:blip r:embed="rId7">
            <a:clrChange>
              <a:clrFrom>
                <a:srgbClr val="FFFFFF"/>
              </a:clrFrom>
              <a:clrTo>
                <a:srgbClr val="FFFFFF">
                  <a:alpha val="0"/>
                </a:srgbClr>
              </a:clrTo>
            </a:clrChange>
          </a:blip>
          <a:srcRect r="61897"/>
          <a:stretch/>
        </p:blipFill>
        <p:spPr>
          <a:xfrm>
            <a:off x="8309613" y="2917729"/>
            <a:ext cx="1289639" cy="1116757"/>
          </a:xfrm>
          <a:prstGeom prst="rect">
            <a:avLst/>
          </a:prstGeom>
        </p:spPr>
      </p:pic>
      <p:pic>
        <p:nvPicPr>
          <p:cNvPr id="40" name="Picture 39"/>
          <p:cNvPicPr>
            <a:picLocks noChangeAspect="1"/>
          </p:cNvPicPr>
          <p:nvPr/>
        </p:nvPicPr>
        <p:blipFill>
          <a:blip r:embed="rId8"/>
          <a:stretch>
            <a:fillRect/>
          </a:stretch>
        </p:blipFill>
        <p:spPr>
          <a:xfrm>
            <a:off x="8395666" y="4679264"/>
            <a:ext cx="1007114" cy="1007113"/>
          </a:xfrm>
          <a:prstGeom prst="rect">
            <a:avLst/>
          </a:prstGeom>
        </p:spPr>
      </p:pic>
      <p:pic>
        <p:nvPicPr>
          <p:cNvPr id="41" name="Picture 40"/>
          <p:cNvPicPr>
            <a:picLocks noChangeAspect="1"/>
          </p:cNvPicPr>
          <p:nvPr/>
        </p:nvPicPr>
        <p:blipFill>
          <a:blip r:embed="rId9"/>
          <a:stretch>
            <a:fillRect/>
          </a:stretch>
        </p:blipFill>
        <p:spPr>
          <a:xfrm>
            <a:off x="10192842" y="4679264"/>
            <a:ext cx="1029674" cy="1029674"/>
          </a:xfrm>
          <a:prstGeom prst="rect">
            <a:avLst/>
          </a:prstGeom>
        </p:spPr>
      </p:pic>
      <p:pic>
        <p:nvPicPr>
          <p:cNvPr id="42" name="Picture 41"/>
          <p:cNvPicPr>
            <a:picLocks noChangeAspect="1"/>
          </p:cNvPicPr>
          <p:nvPr/>
        </p:nvPicPr>
        <p:blipFill>
          <a:blip r:embed="rId10"/>
          <a:stretch>
            <a:fillRect/>
          </a:stretch>
        </p:blipFill>
        <p:spPr>
          <a:xfrm>
            <a:off x="9817607" y="2852127"/>
            <a:ext cx="1700290" cy="1375108"/>
          </a:xfrm>
          <a:prstGeom prst="rect">
            <a:avLst/>
          </a:prstGeom>
        </p:spPr>
      </p:pic>
      <p:pic>
        <p:nvPicPr>
          <p:cNvPr id="43" name="Picture 42"/>
          <p:cNvPicPr>
            <a:picLocks noChangeAspect="1"/>
          </p:cNvPicPr>
          <p:nvPr/>
        </p:nvPicPr>
        <p:blipFill>
          <a:blip r:embed="rId11"/>
          <a:stretch>
            <a:fillRect/>
          </a:stretch>
        </p:blipFill>
        <p:spPr>
          <a:xfrm>
            <a:off x="4703614" y="2911524"/>
            <a:ext cx="1012385" cy="1012385"/>
          </a:xfrm>
          <a:prstGeom prst="rect">
            <a:avLst/>
          </a:prstGeom>
        </p:spPr>
      </p:pic>
      <p:pic>
        <p:nvPicPr>
          <p:cNvPr id="3" name="Picture 2"/>
          <p:cNvPicPr>
            <a:picLocks noChangeAspect="1"/>
          </p:cNvPicPr>
          <p:nvPr/>
        </p:nvPicPr>
        <p:blipFill rotWithShape="1">
          <a:blip r:embed="rId12">
            <a:extLst>
              <a:ext uri="{28A0092B-C50C-407E-A947-70E740481C1C}">
                <a14:useLocalDpi xmlns:a14="http://schemas.microsoft.com/office/drawing/2010/main" val="0"/>
              </a:ext>
            </a:extLst>
          </a:blip>
          <a:srcRect r="77870"/>
          <a:stretch/>
        </p:blipFill>
        <p:spPr>
          <a:xfrm>
            <a:off x="4703614" y="4532638"/>
            <a:ext cx="1160124" cy="1258177"/>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99552" y="4662687"/>
            <a:ext cx="1044698" cy="1052160"/>
          </a:xfrm>
          <a:prstGeom prst="rect">
            <a:avLst/>
          </a:prstGeom>
        </p:spPr>
      </p:pic>
      <p:pic>
        <p:nvPicPr>
          <p:cNvPr id="13" name="Picture 12"/>
          <p:cNvPicPr>
            <a:picLocks noChangeAspect="1"/>
          </p:cNvPicPr>
          <p:nvPr/>
        </p:nvPicPr>
        <p:blipFill rotWithShape="1">
          <a:blip r:embed="rId14">
            <a:extLst>
              <a:ext uri="{28A0092B-C50C-407E-A947-70E740481C1C}">
                <a14:useLocalDpi xmlns:a14="http://schemas.microsoft.com/office/drawing/2010/main" val="0"/>
              </a:ext>
            </a:extLst>
          </a:blip>
          <a:srcRect l="51659" r="33863" b="75827"/>
          <a:stretch/>
        </p:blipFill>
        <p:spPr>
          <a:xfrm>
            <a:off x="1004960" y="4622350"/>
            <a:ext cx="1248512" cy="1049259"/>
          </a:xfrm>
          <a:prstGeom prst="rect">
            <a:avLst/>
          </a:prstGeom>
        </p:spPr>
      </p:pic>
      <p:sp>
        <p:nvSpPr>
          <p:cNvPr id="12" name="TextBox 11"/>
          <p:cNvSpPr txBox="1"/>
          <p:nvPr/>
        </p:nvSpPr>
        <p:spPr>
          <a:xfrm>
            <a:off x="0" y="853704"/>
            <a:ext cx="12192000" cy="1338828"/>
          </a:xfrm>
          <a:prstGeom prst="rect">
            <a:avLst/>
          </a:prstGeom>
          <a:noFill/>
        </p:spPr>
        <p:txBody>
          <a:bodyPr wrap="square" rtlCol="0">
            <a:spAutoFit/>
          </a:bodyPr>
          <a:lstStyle/>
          <a:p>
            <a:pPr algn="ctr">
              <a:lnSpc>
                <a:spcPct val="150000"/>
              </a:lnSpc>
            </a:pPr>
            <a:r>
              <a:rPr lang="en-GB" sz="5400" dirty="0">
                <a:solidFill>
                  <a:schemeClr val="tx1">
                    <a:lumMod val="75000"/>
                    <a:lumOff val="25000"/>
                  </a:schemeClr>
                </a:solidFill>
                <a:latin typeface="Proxima Nova A Cond Black" panose="02000506030000020004" pitchFamily="50" charset="0"/>
              </a:rPr>
              <a:t>Deliver</a:t>
            </a:r>
            <a:r>
              <a:rPr lang="en-GB" sz="5400" dirty="0">
                <a:latin typeface="Proxima Nova A Cond Black" panose="02000506030000020004" pitchFamily="50" charset="0"/>
              </a:rPr>
              <a:t> </a:t>
            </a:r>
            <a:r>
              <a:rPr lang="en-GB" sz="5400" dirty="0">
                <a:solidFill>
                  <a:srgbClr val="27A770"/>
                </a:solidFill>
                <a:latin typeface="Proxima Nova A Cond Black" panose="02000506030000020004" pitchFamily="50" charset="0"/>
              </a:rPr>
              <a:t>100% of apps.</a:t>
            </a:r>
          </a:p>
        </p:txBody>
      </p:sp>
    </p:spTree>
    <p:extLst>
      <p:ext uri="{BB962C8B-B14F-4D97-AF65-F5344CB8AC3E}">
        <p14:creationId xmlns:p14="http://schemas.microsoft.com/office/powerpoint/2010/main" val="139100041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38"/>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43"/>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200"/>
                                  </p:stCondLst>
                                  <p:childTnLst>
                                    <p:set>
                                      <p:cBhvr>
                                        <p:cTn id="15" dur="1" fill="hold">
                                          <p:stCondLst>
                                            <p:cond delay="0"/>
                                          </p:stCondLst>
                                        </p:cTn>
                                        <p:tgtEl>
                                          <p:spTgt spid="37"/>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nodeType="afterEffect">
                                  <p:stCondLst>
                                    <p:cond delay="20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nodeType="afterEffect">
                                  <p:stCondLst>
                                    <p:cond delay="200"/>
                                  </p:stCondLst>
                                  <p:childTnLst>
                                    <p:set>
                                      <p:cBhvr>
                                        <p:cTn id="21" dur="1" fill="hold">
                                          <p:stCondLst>
                                            <p:cond delay="0"/>
                                          </p:stCondLst>
                                        </p:cTn>
                                        <p:tgtEl>
                                          <p:spTgt spid="42"/>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nodeType="afterEffect">
                                  <p:stCondLst>
                                    <p:cond delay="200"/>
                                  </p:stCondLst>
                                  <p:childTnLst>
                                    <p:set>
                                      <p:cBhvr>
                                        <p:cTn id="24" dur="1" fill="hold">
                                          <p:stCondLst>
                                            <p:cond delay="0"/>
                                          </p:stCondLst>
                                        </p:cTn>
                                        <p:tgtEl>
                                          <p:spTgt spid="41"/>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nodeType="afterEffect">
                                  <p:stCondLst>
                                    <p:cond delay="200"/>
                                  </p:stCondLst>
                                  <p:childTnLst>
                                    <p:set>
                                      <p:cBhvr>
                                        <p:cTn id="27" dur="1" fill="hold">
                                          <p:stCondLst>
                                            <p:cond delay="0"/>
                                          </p:stCondLst>
                                        </p:cTn>
                                        <p:tgtEl>
                                          <p:spTgt spid="40"/>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nodeType="afterEffect">
                                  <p:stCondLst>
                                    <p:cond delay="200"/>
                                  </p:stCondLst>
                                  <p:childTnLst>
                                    <p:set>
                                      <p:cBhvr>
                                        <p:cTn id="30" dur="1" fill="hold">
                                          <p:stCondLst>
                                            <p:cond delay="0"/>
                                          </p:stCondLst>
                                        </p:cTn>
                                        <p:tgtEl>
                                          <p:spTgt spid="36"/>
                                        </p:tgtEl>
                                        <p:attrNameLst>
                                          <p:attrName>style.visibility</p:attrName>
                                        </p:attrNameLst>
                                      </p:cBhvr>
                                      <p:to>
                                        <p:strVal val="visible"/>
                                      </p:to>
                                    </p:set>
                                  </p:childTnLst>
                                </p:cTn>
                              </p:par>
                            </p:childTnLst>
                          </p:cTn>
                        </p:par>
                        <p:par>
                          <p:cTn id="31" fill="hold">
                            <p:stCondLst>
                              <p:cond delay="1600"/>
                            </p:stCondLst>
                            <p:childTnLst>
                              <p:par>
                                <p:cTn id="32" presetID="1" presetClass="entr" presetSubtype="0" fill="hold" nodeType="afterEffect">
                                  <p:stCondLst>
                                    <p:cond delay="200"/>
                                  </p:stCondLst>
                                  <p:childTnLst>
                                    <p:set>
                                      <p:cBhvr>
                                        <p:cTn id="33" dur="1" fill="hold">
                                          <p:stCondLst>
                                            <p:cond delay="0"/>
                                          </p:stCondLst>
                                        </p:cTn>
                                        <p:tgtEl>
                                          <p:spTgt spid="3"/>
                                        </p:tgtEl>
                                        <p:attrNameLst>
                                          <p:attrName>style.visibility</p:attrName>
                                        </p:attrNameLst>
                                      </p:cBhvr>
                                      <p:to>
                                        <p:strVal val="visible"/>
                                      </p:to>
                                    </p:set>
                                  </p:childTnLst>
                                </p:cTn>
                              </p:par>
                            </p:childTnLst>
                          </p:cTn>
                        </p:par>
                        <p:par>
                          <p:cTn id="34" fill="hold">
                            <p:stCondLst>
                              <p:cond delay="1800"/>
                            </p:stCondLst>
                            <p:childTnLst>
                              <p:par>
                                <p:cTn id="35" presetID="1" presetClass="entr" presetSubtype="0" fill="hold" nodeType="afterEffect">
                                  <p:stCondLst>
                                    <p:cond delay="200"/>
                                  </p:stCondLst>
                                  <p:childTnLst>
                                    <p:set>
                                      <p:cBhvr>
                                        <p:cTn id="36" dur="1" fill="hold">
                                          <p:stCondLst>
                                            <p:cond delay="0"/>
                                          </p:stCondLst>
                                        </p:cTn>
                                        <p:tgtEl>
                                          <p:spTgt spid="5"/>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nodeType="afterEffect">
                                  <p:stCondLst>
                                    <p:cond delay="20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3243" y="562631"/>
            <a:ext cx="9364496" cy="901835"/>
          </a:xfrm>
        </p:spPr>
        <p:txBody>
          <a:bodyPr>
            <a:normAutofit/>
          </a:bodyPr>
          <a:lstStyle/>
          <a:p>
            <a:r>
              <a:rPr lang="en-US" dirty="0">
                <a:solidFill>
                  <a:srgbClr val="363636"/>
                </a:solidFill>
                <a:latin typeface="Proxima Nova A Light" panose="02000506030000020004" pitchFamily="50" charset="0"/>
              </a:rPr>
              <a:t>Overview</a:t>
            </a:r>
          </a:p>
        </p:txBody>
      </p:sp>
      <p:sp>
        <p:nvSpPr>
          <p:cNvPr id="3" name="Content Placeholder 2"/>
          <p:cNvSpPr>
            <a:spLocks noGrp="1"/>
          </p:cNvSpPr>
          <p:nvPr>
            <p:ph idx="10"/>
          </p:nvPr>
        </p:nvSpPr>
        <p:spPr>
          <a:xfrm>
            <a:off x="3898443" y="1570482"/>
            <a:ext cx="7720533" cy="4443413"/>
          </a:xfrm>
        </p:spPr>
        <p:txBody>
          <a:bodyPr>
            <a:noAutofit/>
          </a:bodyPr>
          <a:lstStyle/>
          <a:p>
            <a:pPr>
              <a:lnSpc>
                <a:spcPct val="250000"/>
              </a:lnSpc>
            </a:pPr>
            <a:r>
              <a:rPr lang="en-GB" dirty="0">
                <a:latin typeface="Proxima Nova A Light" panose="02000506030000020004" pitchFamily="50" charset="0"/>
              </a:rPr>
              <a:t>Provision any Windows app from the cloud</a:t>
            </a:r>
          </a:p>
          <a:p>
            <a:pPr>
              <a:lnSpc>
                <a:spcPct val="250000"/>
              </a:lnSpc>
            </a:pPr>
            <a:r>
              <a:rPr lang="en-GB" dirty="0">
                <a:latin typeface="Proxima Nova A Light" panose="02000506030000020004" pitchFamily="50" charset="0"/>
              </a:rPr>
              <a:t>Works with all apps, including those with Services and Drivers</a:t>
            </a:r>
          </a:p>
          <a:p>
            <a:pPr>
              <a:lnSpc>
                <a:spcPct val="250000"/>
              </a:lnSpc>
            </a:pPr>
            <a:r>
              <a:rPr lang="en-GB" dirty="0">
                <a:latin typeface="Proxima Nova A Light" panose="02000506030000020004" pitchFamily="50" charset="0"/>
              </a:rPr>
              <a:t>Improves migration of legacy applications to Windows 10 </a:t>
            </a:r>
          </a:p>
          <a:p>
            <a:pPr>
              <a:lnSpc>
                <a:spcPct val="250000"/>
              </a:lnSpc>
            </a:pPr>
            <a:r>
              <a:rPr lang="en-GB" dirty="0">
                <a:latin typeface="Proxima Nova A Light" panose="02000506030000020004" pitchFamily="50" charset="0"/>
              </a:rPr>
              <a:t>80% zero touch out-of-the-box success rate</a:t>
            </a:r>
          </a:p>
          <a:p>
            <a:pPr>
              <a:lnSpc>
                <a:spcPct val="250000"/>
              </a:lnSpc>
            </a:pPr>
            <a:r>
              <a:rPr lang="en-GB" dirty="0">
                <a:latin typeface="Proxima Nova A Light" panose="02000506030000020004" pitchFamily="50" charset="0"/>
              </a:rPr>
              <a:t>Protected by over 50 patents</a:t>
            </a:r>
          </a:p>
        </p:txBody>
      </p:sp>
      <p:pic>
        <p:nvPicPr>
          <p:cNvPr id="5" name="Graphic 4">
            <a:extLst>
              <a:ext uri="{FF2B5EF4-FFF2-40B4-BE49-F238E27FC236}">
                <a16:creationId xmlns:a16="http://schemas.microsoft.com/office/drawing/2014/main" id="{CB619CBD-D421-4EB8-AF40-FC2735B3A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73172" y="1876309"/>
            <a:ext cx="484583" cy="457662"/>
          </a:xfrm>
          <a:prstGeom prst="rect">
            <a:avLst/>
          </a:prstGeom>
        </p:spPr>
      </p:pic>
      <p:pic>
        <p:nvPicPr>
          <p:cNvPr id="7" name="Graphic 6">
            <a:extLst>
              <a:ext uri="{FF2B5EF4-FFF2-40B4-BE49-F238E27FC236}">
                <a16:creationId xmlns:a16="http://schemas.microsoft.com/office/drawing/2014/main" id="{B3282053-0750-4A1B-80C9-46E03C88F4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3172" y="4544660"/>
            <a:ext cx="511505" cy="491314"/>
          </a:xfrm>
          <a:prstGeom prst="rect">
            <a:avLst/>
          </a:prstGeom>
        </p:spPr>
      </p:pic>
      <p:pic>
        <p:nvPicPr>
          <p:cNvPr id="9" name="Graphic 8">
            <a:extLst>
              <a:ext uri="{FF2B5EF4-FFF2-40B4-BE49-F238E27FC236}">
                <a16:creationId xmlns:a16="http://schemas.microsoft.com/office/drawing/2014/main" id="{00A571D1-66B7-47EA-BB31-659654C4BC43}"/>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43382" t="40816" r="45150" b="40864"/>
          <a:stretch/>
        </p:blipFill>
        <p:spPr>
          <a:xfrm>
            <a:off x="2799721" y="3585686"/>
            <a:ext cx="616436" cy="553636"/>
          </a:xfrm>
          <a:prstGeom prst="rect">
            <a:avLst/>
          </a:prstGeom>
        </p:spPr>
      </p:pic>
      <p:pic>
        <p:nvPicPr>
          <p:cNvPr id="11" name="Graphic 10">
            <a:extLst>
              <a:ext uri="{FF2B5EF4-FFF2-40B4-BE49-F238E27FC236}">
                <a16:creationId xmlns:a16="http://schemas.microsoft.com/office/drawing/2014/main" id="{B0960041-53B6-4E49-A1E8-6044B073D26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746590" y="2582106"/>
            <a:ext cx="722699" cy="780515"/>
          </a:xfrm>
          <a:prstGeom prst="rect">
            <a:avLst/>
          </a:prstGeom>
        </p:spPr>
      </p:pic>
      <p:sp>
        <p:nvSpPr>
          <p:cNvPr id="12" name="TextBox 11">
            <a:extLst>
              <a:ext uri="{FF2B5EF4-FFF2-40B4-BE49-F238E27FC236}">
                <a16:creationId xmlns:a16="http://schemas.microsoft.com/office/drawing/2014/main" id="{E58629D8-2DFE-4C68-AD79-EF4B50CB5AB1}"/>
              </a:ext>
            </a:extLst>
          </p:cNvPr>
          <p:cNvSpPr txBox="1"/>
          <p:nvPr/>
        </p:nvSpPr>
        <p:spPr>
          <a:xfrm>
            <a:off x="2827038" y="5383270"/>
            <a:ext cx="1151853" cy="523220"/>
          </a:xfrm>
          <a:prstGeom prst="rect">
            <a:avLst/>
          </a:prstGeom>
          <a:noFill/>
        </p:spPr>
        <p:txBody>
          <a:bodyPr wrap="square" rtlCol="0">
            <a:spAutoFit/>
          </a:bodyPr>
          <a:lstStyle/>
          <a:p>
            <a:r>
              <a:rPr lang="en-GB" sz="2800" spc="-250" dirty="0">
                <a:latin typeface="Proxima Soft" panose="02000506030000020004" pitchFamily="50" charset="0"/>
              </a:rPr>
              <a:t>50+</a:t>
            </a:r>
            <a:endParaRPr lang="en-GB" sz="3200" spc="-250" dirty="0">
              <a:latin typeface="Proxima Soft" panose="02000506030000020004" pitchFamily="50" charset="0"/>
            </a:endParaRPr>
          </a:p>
        </p:txBody>
      </p:sp>
    </p:spTree>
    <p:extLst>
      <p:ext uri="{BB962C8B-B14F-4D97-AF65-F5344CB8AC3E}">
        <p14:creationId xmlns:p14="http://schemas.microsoft.com/office/powerpoint/2010/main" val="365805352"/>
      </p:ext>
    </p:extLst>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3243" y="562631"/>
            <a:ext cx="9364496" cy="901835"/>
          </a:xfrm>
        </p:spPr>
        <p:txBody>
          <a:bodyPr>
            <a:normAutofit/>
          </a:bodyPr>
          <a:lstStyle/>
          <a:p>
            <a:r>
              <a:rPr lang="en-US" dirty="0">
                <a:solidFill>
                  <a:srgbClr val="363636"/>
                </a:solidFill>
                <a:latin typeface="Proxima Nova A Light" panose="02000506030000020004" pitchFamily="50" charset="0"/>
              </a:rPr>
              <a:t>Make packaging easier.</a:t>
            </a:r>
            <a:endParaRPr lang="en-US" dirty="0">
              <a:solidFill>
                <a:srgbClr val="E02725"/>
              </a:solidFill>
              <a:latin typeface="Proxima Nova A Light" panose="02000506030000020004" pitchFamily="50" charset="0"/>
            </a:endParaRPr>
          </a:p>
        </p:txBody>
      </p:sp>
      <p:sp>
        <p:nvSpPr>
          <p:cNvPr id="3" name="Content Placeholder 2"/>
          <p:cNvSpPr>
            <a:spLocks noGrp="1"/>
          </p:cNvSpPr>
          <p:nvPr>
            <p:ph idx="10"/>
          </p:nvPr>
        </p:nvSpPr>
        <p:spPr>
          <a:xfrm>
            <a:off x="2465883" y="1771650"/>
            <a:ext cx="7391349" cy="4443413"/>
          </a:xfrm>
        </p:spPr>
        <p:txBody>
          <a:bodyPr>
            <a:noAutofit/>
          </a:bodyPr>
          <a:lstStyle/>
          <a:p>
            <a:pPr marL="342900" indent="-342900">
              <a:buClr>
                <a:srgbClr val="0070C0"/>
              </a:buClr>
              <a:buFont typeface="Arial" panose="020B0604020202020204" pitchFamily="34" charset="0"/>
              <a:buChar char="•"/>
            </a:pPr>
            <a:r>
              <a:rPr lang="en-US" dirty="0">
                <a:latin typeface="Proxima Nova A Light" panose="02000506030000020004" pitchFamily="50" charset="0"/>
              </a:rPr>
              <a:t>Traditional MSI installations have issues with rapid deployment and reusability.</a:t>
            </a:r>
          </a:p>
          <a:p>
            <a:pPr marL="342900" indent="-342900">
              <a:buClr>
                <a:srgbClr val="0070C0"/>
              </a:buClr>
              <a:buFont typeface="Arial" panose="020B0604020202020204" pitchFamily="34" charset="0"/>
              <a:buChar char="•"/>
            </a:pPr>
            <a:r>
              <a:rPr lang="en-US" dirty="0">
                <a:latin typeface="Proxima Nova A Light" panose="02000506030000020004" pitchFamily="50" charset="0"/>
              </a:rPr>
              <a:t>Isolation technology by itself causes interoperability issues between apps and limits the types of apps.</a:t>
            </a:r>
          </a:p>
          <a:p>
            <a:pPr marL="342900" indent="-342900">
              <a:buClr>
                <a:srgbClr val="0070C0"/>
              </a:buClr>
              <a:buFont typeface="Arial" panose="020B0604020202020204" pitchFamily="34" charset="0"/>
              <a:buChar char="•"/>
            </a:pPr>
            <a:r>
              <a:rPr lang="en-US" dirty="0">
                <a:latin typeface="Proxima Nova A Light" panose="02000506030000020004" pitchFamily="50" charset="0"/>
              </a:rPr>
              <a:t>Layering is stack-specific and does not facilitate migrations between OS.</a:t>
            </a:r>
          </a:p>
          <a:p>
            <a:pPr marL="342900" indent="-342900">
              <a:buClr>
                <a:srgbClr val="0070C0"/>
              </a:buClr>
              <a:buFont typeface="Arial" panose="020B0604020202020204" pitchFamily="34" charset="0"/>
              <a:buChar char="•"/>
            </a:pPr>
            <a:r>
              <a:rPr lang="en-US" dirty="0">
                <a:latin typeface="Proxima Nova A Light" panose="02000506030000020004" pitchFamily="50" charset="0"/>
              </a:rPr>
              <a:t>Cloudpaging provides a unique ability to support any app with simple packaging, allowing for a high level of compatibility.</a:t>
            </a:r>
          </a:p>
        </p:txBody>
      </p:sp>
    </p:spTree>
    <p:extLst>
      <p:ext uri="{BB962C8B-B14F-4D97-AF65-F5344CB8AC3E}">
        <p14:creationId xmlns:p14="http://schemas.microsoft.com/office/powerpoint/2010/main" val="620390913"/>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5B0C0F-C1D1-4100-BE29-F9EAC055E1B6}"/>
              </a:ext>
            </a:extLst>
          </p:cNvPr>
          <p:cNvPicPr>
            <a:picLocks noChangeAspect="1"/>
          </p:cNvPicPr>
          <p:nvPr/>
        </p:nvPicPr>
        <p:blipFill rotWithShape="1">
          <a:blip r:embed="rId3">
            <a:extLst>
              <a:ext uri="{28A0092B-C50C-407E-A947-70E740481C1C}">
                <a14:useLocalDpi xmlns:a14="http://schemas.microsoft.com/office/drawing/2010/main" val="0"/>
              </a:ext>
            </a:extLst>
          </a:blip>
          <a:srcRect l="1058" t="1978" r="13481" b="1238"/>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BE574B22-5FE5-43DF-A08C-1CDC2895B3F5}"/>
              </a:ext>
            </a:extLst>
          </p:cNvPr>
          <p:cNvSpPr/>
          <p:nvPr/>
        </p:nvSpPr>
        <p:spPr>
          <a:xfrm>
            <a:off x="0" y="0"/>
            <a:ext cx="12192000" cy="6858000"/>
          </a:xfrm>
          <a:prstGeom prst="rect">
            <a:avLst/>
          </a:prstGeom>
          <a:solidFill>
            <a:srgbClr val="FAAF3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9E066D4B-0D48-4769-81CB-814A15E4B790}"/>
              </a:ext>
            </a:extLst>
          </p:cNvPr>
          <p:cNvSpPr/>
          <p:nvPr/>
        </p:nvSpPr>
        <p:spPr>
          <a:xfrm>
            <a:off x="2647406" y="1992284"/>
            <a:ext cx="3081589" cy="313022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dirty="0">
                <a:latin typeface="Proxima Nova A Cond Black" panose="02000506030000020004" pitchFamily="50" charset="0"/>
              </a:rPr>
              <a:t>180+</a:t>
            </a:r>
          </a:p>
          <a:p>
            <a:pPr algn="ctr"/>
            <a:r>
              <a:rPr lang="en-GB" sz="2000" dirty="0">
                <a:latin typeface="Proxima Nova A Cond Black" panose="02000506030000020004" pitchFamily="50" charset="0"/>
              </a:rPr>
              <a:t>ORGANISATIONS</a:t>
            </a:r>
            <a:endParaRPr lang="en-GB" sz="2400" dirty="0">
              <a:latin typeface="Proxima Nova A Cond Black" panose="02000506030000020004" pitchFamily="50" charset="0"/>
            </a:endParaRPr>
          </a:p>
        </p:txBody>
      </p:sp>
      <p:sp>
        <p:nvSpPr>
          <p:cNvPr id="10" name="Oval 9">
            <a:extLst>
              <a:ext uri="{FF2B5EF4-FFF2-40B4-BE49-F238E27FC236}">
                <a16:creationId xmlns:a16="http://schemas.microsoft.com/office/drawing/2014/main" id="{921F3A40-25AD-4475-84AE-DA3F8DDE7AE0}"/>
              </a:ext>
            </a:extLst>
          </p:cNvPr>
          <p:cNvSpPr/>
          <p:nvPr/>
        </p:nvSpPr>
        <p:spPr>
          <a:xfrm>
            <a:off x="4746641" y="1986769"/>
            <a:ext cx="3081588" cy="3130222"/>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bg1"/>
                </a:solidFill>
                <a:latin typeface="Proxima Nova A Cond Black" panose="02000506030000020004" pitchFamily="50" charset="0"/>
              </a:rPr>
              <a:t>1.5m+</a:t>
            </a:r>
            <a:endParaRPr lang="en-GB" sz="3600" dirty="0">
              <a:solidFill>
                <a:schemeClr val="bg1"/>
              </a:solidFill>
              <a:latin typeface="Proxima Nova A Cond Black" panose="02000506030000020004" pitchFamily="50" charset="0"/>
            </a:endParaRPr>
          </a:p>
          <a:p>
            <a:pPr algn="ctr"/>
            <a:r>
              <a:rPr lang="en-GB" sz="3200" dirty="0">
                <a:solidFill>
                  <a:schemeClr val="bg1"/>
                </a:solidFill>
                <a:latin typeface="Proxima Nova A Cond Black" panose="02000506030000020004" pitchFamily="50" charset="0"/>
              </a:rPr>
              <a:t>USERS</a:t>
            </a:r>
            <a:endParaRPr lang="en-GB" sz="3600" dirty="0">
              <a:solidFill>
                <a:schemeClr val="bg1"/>
              </a:solidFill>
              <a:latin typeface="Proxima Nova A Cond Black" panose="02000506030000020004" pitchFamily="50" charset="0"/>
            </a:endParaRPr>
          </a:p>
        </p:txBody>
      </p:sp>
    </p:spTree>
    <p:extLst>
      <p:ext uri="{BB962C8B-B14F-4D97-AF65-F5344CB8AC3E}">
        <p14:creationId xmlns:p14="http://schemas.microsoft.com/office/powerpoint/2010/main" val="12762417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10"/>
                            </p:stCondLst>
                            <p:childTnLst>
                              <p:par>
                                <p:cTn id="8" presetID="10" presetClass="entr" presetSubtype="0" fill="hold" grpId="1" nodeType="after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42" presetClass="path" presetSubtype="0" accel="50000" decel="50000" fill="hold" grpId="0" nodeType="withEffect">
                                  <p:stCondLst>
                                    <p:cond delay="500"/>
                                  </p:stCondLst>
                                  <p:childTnLst>
                                    <p:animMotion origin="layout" path="M 3.75E-6 3.7037E-7 L 0.16406 0.00116 " pathEditMode="relative" rAng="0" ptsTypes="AA">
                                      <p:cBhvr>
                                        <p:cTn id="12" dur="1000" fill="hold"/>
                                        <p:tgtEl>
                                          <p:spTgt spid="10"/>
                                        </p:tgtEl>
                                        <p:attrNameLst>
                                          <p:attrName>ppt_x</p:attrName>
                                          <p:attrName>ppt_y</p:attrName>
                                        </p:attrNameLst>
                                      </p:cBhvr>
                                      <p:rCtr x="820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2644" y="294407"/>
            <a:ext cx="9364496" cy="901835"/>
          </a:xfrm>
        </p:spPr>
        <p:txBody>
          <a:bodyPr>
            <a:normAutofit/>
          </a:bodyPr>
          <a:lstStyle/>
          <a:p>
            <a:r>
              <a:rPr lang="en-US" sz="4000" dirty="0">
                <a:solidFill>
                  <a:srgbClr val="363636"/>
                </a:solidFill>
                <a:latin typeface="Proxima Nova A Light" panose="02000506030000020004" pitchFamily="50" charset="0"/>
              </a:rPr>
              <a:t>What makes Cloudpaging unique?</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1019951823"/>
              </p:ext>
            </p:extLst>
          </p:nvPr>
        </p:nvGraphicFramePr>
        <p:xfrm>
          <a:off x="1176174" y="1314360"/>
          <a:ext cx="9671942" cy="5074375"/>
        </p:xfrm>
        <a:graphic>
          <a:graphicData uri="http://schemas.openxmlformats.org/drawingml/2006/table">
            <a:tbl>
              <a:tblPr firstRow="1" bandRow="1">
                <a:tableStyleId>{5C22544A-7EE6-4342-B048-85BDC9FD1C3A}</a:tableStyleId>
              </a:tblPr>
              <a:tblGrid>
                <a:gridCol w="2032059">
                  <a:extLst>
                    <a:ext uri="{9D8B030D-6E8A-4147-A177-3AD203B41FA5}">
                      <a16:colId xmlns:a16="http://schemas.microsoft.com/office/drawing/2014/main" val="591107918"/>
                    </a:ext>
                  </a:extLst>
                </a:gridCol>
                <a:gridCol w="1825276">
                  <a:extLst>
                    <a:ext uri="{9D8B030D-6E8A-4147-A177-3AD203B41FA5}">
                      <a16:colId xmlns:a16="http://schemas.microsoft.com/office/drawing/2014/main" val="3838405308"/>
                    </a:ext>
                  </a:extLst>
                </a:gridCol>
                <a:gridCol w="1841552">
                  <a:extLst>
                    <a:ext uri="{9D8B030D-6E8A-4147-A177-3AD203B41FA5}">
                      <a16:colId xmlns:a16="http://schemas.microsoft.com/office/drawing/2014/main" val="1149585941"/>
                    </a:ext>
                  </a:extLst>
                </a:gridCol>
                <a:gridCol w="1841552">
                  <a:extLst>
                    <a:ext uri="{9D8B030D-6E8A-4147-A177-3AD203B41FA5}">
                      <a16:colId xmlns:a16="http://schemas.microsoft.com/office/drawing/2014/main" val="2805192912"/>
                    </a:ext>
                  </a:extLst>
                </a:gridCol>
                <a:gridCol w="2131503">
                  <a:extLst>
                    <a:ext uri="{9D8B030D-6E8A-4147-A177-3AD203B41FA5}">
                      <a16:colId xmlns:a16="http://schemas.microsoft.com/office/drawing/2014/main" val="2507451496"/>
                    </a:ext>
                  </a:extLst>
                </a:gridCol>
              </a:tblGrid>
              <a:tr h="677077">
                <a:tc>
                  <a:txBody>
                    <a:bodyPr/>
                    <a:lstStyle/>
                    <a:p>
                      <a:endParaRPr lang="en-US" sz="1600" b="0" dirty="0">
                        <a:latin typeface="Proxima Nova A Light" panose="02000506030000020004" pitchFamily="50" charset="0"/>
                      </a:endParaRPr>
                    </a:p>
                  </a:txBody>
                  <a:tcPr anchor="ctr">
                    <a:solidFill>
                      <a:schemeClr val="tx1">
                        <a:lumMod val="75000"/>
                        <a:lumOff val="25000"/>
                      </a:schemeClr>
                    </a:solidFill>
                  </a:tcPr>
                </a:tc>
                <a:tc>
                  <a:txBody>
                    <a:bodyPr/>
                    <a:lstStyle/>
                    <a:p>
                      <a:pPr algn="ctr"/>
                      <a:r>
                        <a:rPr lang="en-US" sz="1600" b="0" dirty="0">
                          <a:latin typeface="Proxima Nova A Light" panose="02000506030000020004" pitchFamily="50" charset="0"/>
                        </a:rPr>
                        <a:t>Cloudpaging</a:t>
                      </a:r>
                    </a:p>
                  </a:txBody>
                  <a:tcPr anchor="ctr">
                    <a:solidFill>
                      <a:schemeClr val="tx1">
                        <a:lumMod val="75000"/>
                        <a:lumOff val="25000"/>
                      </a:schemeClr>
                    </a:solidFill>
                  </a:tcPr>
                </a:tc>
                <a:tc>
                  <a:txBody>
                    <a:bodyPr/>
                    <a:lstStyle/>
                    <a:p>
                      <a:pPr algn="ctr"/>
                      <a:r>
                        <a:rPr lang="en-US" sz="1600" b="0" dirty="0">
                          <a:latin typeface="Proxima Nova A Light" panose="02000506030000020004" pitchFamily="50" charset="0"/>
                        </a:rPr>
                        <a:t>Isolation</a:t>
                      </a:r>
                    </a:p>
                    <a:p>
                      <a:pPr algn="ctr"/>
                      <a:r>
                        <a:rPr lang="en-US" sz="1600" b="0" dirty="0">
                          <a:latin typeface="Proxima Nova A Light" panose="02000506030000020004" pitchFamily="50" charset="0"/>
                        </a:rPr>
                        <a:t>methods</a:t>
                      </a:r>
                    </a:p>
                  </a:txBody>
                  <a:tcPr anchor="ctr">
                    <a:solidFill>
                      <a:schemeClr val="tx1">
                        <a:lumMod val="75000"/>
                        <a:lumOff val="25000"/>
                      </a:schemeClr>
                    </a:solidFill>
                  </a:tcPr>
                </a:tc>
                <a:tc>
                  <a:txBody>
                    <a:bodyPr/>
                    <a:lstStyle/>
                    <a:p>
                      <a:pPr algn="ctr"/>
                      <a:r>
                        <a:rPr lang="en-US" sz="1600" b="0" dirty="0">
                          <a:latin typeface="Proxima Nova A Light" panose="02000506030000020004" pitchFamily="50" charset="0"/>
                        </a:rPr>
                        <a:t>Layering</a:t>
                      </a:r>
                    </a:p>
                    <a:p>
                      <a:pPr algn="ctr"/>
                      <a:r>
                        <a:rPr lang="en-US" sz="1600" b="0" dirty="0">
                          <a:latin typeface="Proxima Nova A Light" panose="02000506030000020004" pitchFamily="50" charset="0"/>
                        </a:rPr>
                        <a:t>methods</a:t>
                      </a:r>
                    </a:p>
                  </a:txBody>
                  <a:tcPr anchor="ctr">
                    <a:solidFill>
                      <a:schemeClr val="tx1">
                        <a:lumMod val="75000"/>
                        <a:lumOff val="25000"/>
                      </a:schemeClr>
                    </a:solidFill>
                  </a:tcPr>
                </a:tc>
                <a:tc>
                  <a:txBody>
                    <a:bodyPr/>
                    <a:lstStyle/>
                    <a:p>
                      <a:pPr algn="ctr"/>
                      <a:r>
                        <a:rPr lang="en-US" sz="1600" b="0" dirty="0">
                          <a:latin typeface="Proxima Nova A Light" panose="02000506030000020004" pitchFamily="50" charset="0"/>
                        </a:rPr>
                        <a:t>Installation</a:t>
                      </a:r>
                    </a:p>
                    <a:p>
                      <a:pPr algn="ctr"/>
                      <a:r>
                        <a:rPr lang="en-US" sz="1600" b="0" dirty="0">
                          <a:latin typeface="Proxima Nova A Light" panose="02000506030000020004" pitchFamily="50" charset="0"/>
                        </a:rPr>
                        <a:t>methods</a:t>
                      </a:r>
                    </a:p>
                  </a:txBody>
                  <a:tcPr anchor="ctr">
                    <a:solidFill>
                      <a:schemeClr val="tx1">
                        <a:lumMod val="75000"/>
                        <a:lumOff val="25000"/>
                      </a:schemeClr>
                    </a:solidFill>
                  </a:tcPr>
                </a:tc>
                <a:extLst>
                  <a:ext uri="{0D108BD9-81ED-4DB2-BD59-A6C34878D82A}">
                    <a16:rowId xmlns:a16="http://schemas.microsoft.com/office/drawing/2014/main" val="3898071946"/>
                  </a:ext>
                </a:extLst>
              </a:tr>
              <a:tr h="539843">
                <a:tc>
                  <a:txBody>
                    <a:bodyPr/>
                    <a:lstStyle/>
                    <a:p>
                      <a:r>
                        <a:rPr lang="en-US" sz="1600" b="0" dirty="0">
                          <a:latin typeface="Proxima Nova A Light" panose="02000506030000020004" pitchFamily="50" charset="0"/>
                        </a:rPr>
                        <a:t>Isolation</a:t>
                      </a:r>
                    </a:p>
                  </a:txBody>
                  <a:tcPr anchor="ctr"/>
                </a:tc>
                <a:tc>
                  <a:txBody>
                    <a:bodyPr/>
                    <a:lstStyle/>
                    <a:p>
                      <a:pPr algn="ctr"/>
                      <a:r>
                        <a:rPr lang="en-US" sz="1800" b="0" dirty="0">
                          <a:solidFill>
                            <a:schemeClr val="accent6"/>
                          </a:solidFill>
                          <a:latin typeface="Proxima Nova A Light" panose="02000506030000020004" pitchFamily="50" charset="0"/>
                          <a:sym typeface="Wingdings" panose="05000000000000000000" pitchFamily="2" charset="2"/>
                        </a:rPr>
                        <a:t></a:t>
                      </a:r>
                      <a:endParaRPr lang="en-US" sz="1800" b="0" dirty="0">
                        <a:latin typeface="Proxima Nova A Light" panose="02000506030000020004" pitchFamily="50"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Proxima Nova A Light" panose="02000506030000020004" pitchFamily="50" charset="0"/>
                          <a:ea typeface="+mn-ea"/>
                          <a:cs typeface="+mn-cs"/>
                        </a:rPr>
                        <a:t>X</a:t>
                      </a:r>
                      <a:endParaRPr kumimoji="0" lang="en-US" sz="1800" b="0" i="0" u="none" strike="noStrike" kern="1200" cap="none" spc="0" normalizeH="0" baseline="0" noProof="0" dirty="0">
                        <a:ln>
                          <a:noFill/>
                        </a:ln>
                        <a:solidFill>
                          <a:srgbClr val="C00000"/>
                        </a:solidFill>
                        <a:effectLst/>
                        <a:uLnTx/>
                        <a:uFillTx/>
                        <a:latin typeface="Proxima Nova A Light" panose="02000506030000020004" pitchFamily="50"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Proxima Nova A Light" panose="02000506030000020004" pitchFamily="50" charset="0"/>
                          <a:ea typeface="+mn-ea"/>
                          <a:cs typeface="+mn-cs"/>
                        </a:rPr>
                        <a:t>X</a:t>
                      </a:r>
                      <a:endParaRPr lang="en-US" sz="1800" b="0" dirty="0">
                        <a:solidFill>
                          <a:srgbClr val="C00000"/>
                        </a:solidFill>
                        <a:latin typeface="Proxima Nova A Light" panose="02000506030000020004" pitchFamily="50" charset="0"/>
                      </a:endParaRPr>
                    </a:p>
                  </a:txBody>
                  <a:tcPr anchor="ctr"/>
                </a:tc>
                <a:extLst>
                  <a:ext uri="{0D108BD9-81ED-4DB2-BD59-A6C34878D82A}">
                    <a16:rowId xmlns:a16="http://schemas.microsoft.com/office/drawing/2014/main" val="1763604507"/>
                  </a:ext>
                </a:extLst>
              </a:tr>
              <a:tr h="539843">
                <a:tc>
                  <a:txBody>
                    <a:bodyPr/>
                    <a:lstStyle/>
                    <a:p>
                      <a:r>
                        <a:rPr lang="en-US" sz="1600" b="0" dirty="0">
                          <a:latin typeface="Proxima Nova A Light" panose="02000506030000020004" pitchFamily="50" charset="0"/>
                        </a:rPr>
                        <a:t>Physical &amp; VDI</a:t>
                      </a:r>
                      <a:r>
                        <a:rPr lang="en-US" sz="1600" b="0" baseline="0" dirty="0">
                          <a:latin typeface="Proxima Nova A Light" panose="02000506030000020004" pitchFamily="50" charset="0"/>
                        </a:rPr>
                        <a:t> </a:t>
                      </a:r>
                      <a:r>
                        <a:rPr lang="en-US" sz="1600" b="0" dirty="0">
                          <a:latin typeface="Proxima Nova A Light" panose="02000506030000020004" pitchFamily="50" charset="0"/>
                        </a:rPr>
                        <a:t>deployments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algn="ctr"/>
                      <a:r>
                        <a:rPr lang="en-US" sz="1800" b="0" dirty="0">
                          <a:solidFill>
                            <a:srgbClr val="C00000"/>
                          </a:solidFill>
                          <a:latin typeface="Proxima Nova A Light" panose="02000506030000020004" pitchFamily="50" charset="0"/>
                        </a:rPr>
                        <a:t>X</a:t>
                      </a:r>
                      <a:endParaRPr lang="en-US" sz="1800" b="0" dirty="0">
                        <a:latin typeface="Proxima Nova A Light" panose="02000506030000020004" pitchFamily="50" charset="0"/>
                      </a:endParaRPr>
                    </a:p>
                  </a:txBody>
                  <a:tcPr anchor="ctr"/>
                </a:tc>
                <a:tc>
                  <a:txBody>
                    <a:bodyPr/>
                    <a:lstStyle/>
                    <a:p>
                      <a:pPr algn="ctr"/>
                      <a:r>
                        <a:rPr lang="en-US" sz="1800" b="0" dirty="0">
                          <a:solidFill>
                            <a:schemeClr val="accent6"/>
                          </a:solidFill>
                          <a:latin typeface="Proxima Nova A Light" panose="02000506030000020004" pitchFamily="50" charset="0"/>
                          <a:sym typeface="Wingdings" panose="05000000000000000000" pitchFamily="2" charset="2"/>
                        </a:rPr>
                        <a:t></a:t>
                      </a:r>
                      <a:endParaRPr lang="en-US" sz="1800" b="0" dirty="0">
                        <a:latin typeface="Proxima Nova A Light" panose="02000506030000020004" pitchFamily="50" charset="0"/>
                      </a:endParaRPr>
                    </a:p>
                  </a:txBody>
                  <a:tcPr anchor="ctr"/>
                </a:tc>
                <a:extLst>
                  <a:ext uri="{0D108BD9-81ED-4DB2-BD59-A6C34878D82A}">
                    <a16:rowId xmlns:a16="http://schemas.microsoft.com/office/drawing/2014/main" val="2754983668"/>
                  </a:ext>
                </a:extLst>
              </a:tr>
              <a:tr h="539843">
                <a:tc>
                  <a:txBody>
                    <a:bodyPr/>
                    <a:lstStyle/>
                    <a:p>
                      <a:r>
                        <a:rPr lang="en-US" sz="1600" b="0" dirty="0">
                          <a:latin typeface="Proxima Nova A Light" panose="02000506030000020004" pitchFamily="50" charset="0"/>
                        </a:rPr>
                        <a:t>Access control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algn="ctr"/>
                      <a:r>
                        <a:rPr lang="en-US" sz="1800" b="0" dirty="0">
                          <a:solidFill>
                            <a:srgbClr val="C00000"/>
                          </a:solidFill>
                          <a:latin typeface="Proxima Nova A Light" panose="02000506030000020004" pitchFamily="50" charset="0"/>
                        </a:rPr>
                        <a:t>X</a:t>
                      </a:r>
                      <a:r>
                        <a:rPr lang="en-US" b="0" dirty="0">
                          <a:effectLst/>
                          <a:latin typeface="Proxima Nova A Light" panose="02000506030000020004" pitchFamily="50" charset="0"/>
                        </a:rPr>
                        <a:t> </a:t>
                      </a:r>
                      <a:endParaRPr lang="en-US" sz="1800" b="0" dirty="0">
                        <a:latin typeface="Proxima Nova A Light" panose="02000506030000020004" pitchFamily="50"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C00000"/>
                          </a:solidFill>
                          <a:latin typeface="Proxima Nova A Light" panose="02000506030000020004" pitchFamily="50" charset="0"/>
                        </a:rPr>
                        <a:t>X</a:t>
                      </a:r>
                      <a:endParaRPr lang="en-US" sz="1800" b="0" dirty="0">
                        <a:latin typeface="Proxima Nova A Light" panose="02000506030000020004" pitchFamily="50" charset="0"/>
                      </a:endParaRPr>
                    </a:p>
                  </a:txBody>
                  <a:tcPr anchor="ctr"/>
                </a:tc>
                <a:extLst>
                  <a:ext uri="{0D108BD9-81ED-4DB2-BD59-A6C34878D82A}">
                    <a16:rowId xmlns:a16="http://schemas.microsoft.com/office/drawing/2014/main" val="3362498187"/>
                  </a:ext>
                </a:extLst>
              </a:tr>
              <a:tr h="539843">
                <a:tc>
                  <a:txBody>
                    <a:bodyPr/>
                    <a:lstStyle/>
                    <a:p>
                      <a:r>
                        <a:rPr lang="en-US" sz="1600" b="0" dirty="0">
                          <a:latin typeface="Proxima Nova A Light" panose="02000506030000020004" pitchFamily="50" charset="0"/>
                        </a:rPr>
                        <a:t>Drivers</a:t>
                      </a:r>
                      <a:r>
                        <a:rPr lang="en-US" sz="1600" b="0" baseline="0" dirty="0">
                          <a:latin typeface="Proxima Nova A Light" panose="02000506030000020004" pitchFamily="50" charset="0"/>
                        </a:rPr>
                        <a:t> &amp; services</a:t>
                      </a:r>
                      <a:endParaRPr lang="en-US" sz="1600" b="0" dirty="0">
                        <a:latin typeface="Proxima Nova A Light" panose="02000506030000020004" pitchFamily="50"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Proxima Nova A Light" panose="02000506030000020004" pitchFamily="50" charset="0"/>
                          <a:ea typeface="+mn-ea"/>
                          <a:cs typeface="+mn-cs"/>
                        </a:rPr>
                        <a:t>X</a:t>
                      </a:r>
                      <a:endParaRPr lang="en-US" sz="1800" b="0" dirty="0">
                        <a:solidFill>
                          <a:srgbClr val="C00000"/>
                        </a:solidFill>
                        <a:latin typeface="Proxima Nova A Light" panose="02000506030000020004" pitchFamily="50" charset="0"/>
                      </a:endParaRPr>
                    </a:p>
                  </a:txBody>
                  <a:tcPr anchor="ctr"/>
                </a:tc>
                <a:tc>
                  <a:txBody>
                    <a:bodyPr/>
                    <a:lstStyle/>
                    <a:p>
                      <a:pPr algn="ctr"/>
                      <a:r>
                        <a:rPr lang="en-US" sz="1800" b="0" dirty="0">
                          <a:solidFill>
                            <a:schemeClr val="accent6"/>
                          </a:solidFill>
                          <a:latin typeface="Proxima Nova A Light" panose="02000506030000020004" pitchFamily="50" charset="0"/>
                          <a:sym typeface="Wingdings" panose="05000000000000000000" pitchFamily="2" charset="2"/>
                        </a:rPr>
                        <a:t></a:t>
                      </a:r>
                      <a:endParaRPr lang="en-US" sz="1800" b="0" dirty="0">
                        <a:latin typeface="Proxima Nova A Light" panose="02000506030000020004" pitchFamily="50"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extLst>
                  <a:ext uri="{0D108BD9-81ED-4DB2-BD59-A6C34878D82A}">
                    <a16:rowId xmlns:a16="http://schemas.microsoft.com/office/drawing/2014/main" val="1163563530"/>
                  </a:ext>
                </a:extLst>
              </a:tr>
              <a:tr h="539843">
                <a:tc>
                  <a:txBody>
                    <a:bodyPr/>
                    <a:lstStyle/>
                    <a:p>
                      <a:r>
                        <a:rPr lang="en-US" sz="1600" b="0" dirty="0">
                          <a:latin typeface="Proxima Nova A Light" panose="02000506030000020004" pitchFamily="50" charset="0"/>
                        </a:rPr>
                        <a:t>Abstraction and Templatization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C00000"/>
                          </a:solidFill>
                          <a:latin typeface="Proxima Nova A Light" panose="02000506030000020004" pitchFamily="50" charset="0"/>
                        </a:rPr>
                        <a:t>X</a:t>
                      </a:r>
                      <a:endParaRPr lang="en-US" sz="1800" b="0" dirty="0">
                        <a:solidFill>
                          <a:schemeClr val="tx1"/>
                        </a:solidFill>
                        <a:latin typeface="Proxima Nova A Light" panose="02000506030000020004" pitchFamily="50"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extLst>
                  <a:ext uri="{0D108BD9-81ED-4DB2-BD59-A6C34878D82A}">
                    <a16:rowId xmlns:a16="http://schemas.microsoft.com/office/drawing/2014/main" val="371459164"/>
                  </a:ext>
                </a:extLst>
              </a:tr>
              <a:tr h="539843">
                <a:tc>
                  <a:txBody>
                    <a:bodyPr/>
                    <a:lstStyle/>
                    <a:p>
                      <a:r>
                        <a:rPr lang="en-US" sz="1600" b="0" dirty="0">
                          <a:latin typeface="Proxima Nova A Light" panose="02000506030000020004" pitchFamily="50" charset="0"/>
                        </a:rPr>
                        <a:t>Compatibility</a:t>
                      </a:r>
                      <a:r>
                        <a:rPr lang="en-US" sz="1600" b="0" baseline="0" dirty="0">
                          <a:latin typeface="Proxima Nova A Light" panose="02000506030000020004" pitchFamily="50" charset="0"/>
                        </a:rPr>
                        <a:t> mode</a:t>
                      </a:r>
                      <a:endParaRPr lang="en-US" sz="1600" b="0" dirty="0">
                        <a:latin typeface="Proxima Nova A Light" panose="02000506030000020004" pitchFamily="50"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algn="ctr"/>
                      <a:r>
                        <a:rPr lang="en-US" sz="1800" b="0" dirty="0">
                          <a:solidFill>
                            <a:schemeClr val="accent6"/>
                          </a:solidFill>
                          <a:latin typeface="Proxima Nova A Light" panose="02000506030000020004" pitchFamily="50" charset="0"/>
                          <a:sym typeface="Wingdings" panose="05000000000000000000" pitchFamily="2" charset="2"/>
                        </a:rPr>
                        <a:t></a:t>
                      </a:r>
                      <a:endParaRPr lang="en-US" sz="1800" b="0" dirty="0">
                        <a:latin typeface="Proxima Nova A Light" panose="02000506030000020004" pitchFamily="50"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extLst>
                  <a:ext uri="{0D108BD9-81ED-4DB2-BD59-A6C34878D82A}">
                    <a16:rowId xmlns:a16="http://schemas.microsoft.com/office/drawing/2014/main" val="1338325052"/>
                  </a:ext>
                </a:extLst>
              </a:tr>
              <a:tr h="539843">
                <a:tc>
                  <a:txBody>
                    <a:bodyPr/>
                    <a:lstStyle/>
                    <a:p>
                      <a:r>
                        <a:rPr lang="en-US" sz="1600" b="0" dirty="0">
                          <a:latin typeface="Proxima Nova A Light" panose="02000506030000020004" pitchFamily="50" charset="0"/>
                        </a:rPr>
                        <a:t>Sandboxing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0AD47"/>
                          </a:solidFill>
                          <a:effectLst/>
                          <a:uLnTx/>
                          <a:uFillTx/>
                          <a:latin typeface="Proxima Nova A Light" panose="02000506030000020004" pitchFamily="50" charset="0"/>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Proxima Nova A Light" panose="02000506030000020004" pitchFamily="50"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C00000"/>
                          </a:solidFill>
                          <a:latin typeface="Proxima Nova A Light" panose="02000506030000020004" pitchFamily="50" charset="0"/>
                        </a:rPr>
                        <a:t>X</a:t>
                      </a:r>
                      <a:endParaRPr lang="en-US" sz="1800" b="0" dirty="0">
                        <a:solidFill>
                          <a:schemeClr val="tx1"/>
                        </a:solidFill>
                        <a:latin typeface="Proxima Nova A Light" panose="02000506030000020004" pitchFamily="50"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rgbClr val="C00000"/>
                          </a:solidFill>
                          <a:latin typeface="Proxima Nova A Light" panose="02000506030000020004" pitchFamily="50" charset="0"/>
                        </a:rPr>
                        <a:t>X</a:t>
                      </a:r>
                      <a:endParaRPr lang="en-US" sz="1800" b="0" dirty="0">
                        <a:latin typeface="Proxima Nova A Light" panose="02000506030000020004" pitchFamily="50" charset="0"/>
                      </a:endParaRPr>
                    </a:p>
                  </a:txBody>
                  <a:tcPr anchor="ctr"/>
                </a:tc>
                <a:extLst>
                  <a:ext uri="{0D108BD9-81ED-4DB2-BD59-A6C34878D82A}">
                    <a16:rowId xmlns:a16="http://schemas.microsoft.com/office/drawing/2014/main" val="428961934"/>
                  </a:ext>
                </a:extLst>
              </a:tr>
              <a:tr h="539843">
                <a:tc>
                  <a:txBody>
                    <a:bodyPr/>
                    <a:lstStyle/>
                    <a:p>
                      <a:r>
                        <a:rPr lang="en-US" sz="1600" b="0" dirty="0">
                          <a:latin typeface="Proxima Nova A Light" panose="02000506030000020004" pitchFamily="50" charset="0"/>
                        </a:rPr>
                        <a:t>App compatibility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latin typeface="Proxima Nova A Light" panose="02000506030000020004" pitchFamily="50" charset="0"/>
                        </a:rPr>
                        <a:t>High</a:t>
                      </a:r>
                    </a:p>
                  </a:txBody>
                  <a:tcPr anchor="ctr"/>
                </a:tc>
                <a:tc>
                  <a:txBody>
                    <a:bodyPr/>
                    <a:lstStyle/>
                    <a:p>
                      <a:pPr algn="ctr"/>
                      <a:r>
                        <a:rPr lang="en-US" sz="1800" b="0" dirty="0">
                          <a:latin typeface="Proxima Nova A Light" panose="02000506030000020004" pitchFamily="50" charset="0"/>
                        </a:rPr>
                        <a:t>Low</a:t>
                      </a:r>
                    </a:p>
                  </a:txBody>
                  <a:tcPr anchor="ctr"/>
                </a:tc>
                <a:tc>
                  <a:txBody>
                    <a:bodyPr/>
                    <a:lstStyle/>
                    <a:p>
                      <a:pPr algn="ctr"/>
                      <a:r>
                        <a:rPr lang="en-US" sz="1800" b="0" dirty="0">
                          <a:latin typeface="Proxima Nova A Light" panose="02000506030000020004" pitchFamily="50" charset="0"/>
                        </a:rPr>
                        <a:t>Medium</a:t>
                      </a:r>
                    </a:p>
                  </a:txBody>
                  <a:tcPr anchor="ctr"/>
                </a:tc>
                <a:tc>
                  <a:txBody>
                    <a:bodyPr/>
                    <a:lstStyle/>
                    <a:p>
                      <a:pPr algn="ctr"/>
                      <a:r>
                        <a:rPr lang="en-US" sz="1800" b="0" dirty="0">
                          <a:latin typeface="Proxima Nova A Light" panose="02000506030000020004" pitchFamily="50" charset="0"/>
                        </a:rPr>
                        <a:t>High</a:t>
                      </a:r>
                    </a:p>
                  </a:txBody>
                  <a:tcPr anchor="ctr"/>
                </a:tc>
                <a:extLst>
                  <a:ext uri="{0D108BD9-81ED-4DB2-BD59-A6C34878D82A}">
                    <a16:rowId xmlns:a16="http://schemas.microsoft.com/office/drawing/2014/main" val="3964254205"/>
                  </a:ext>
                </a:extLst>
              </a:tr>
            </a:tbl>
          </a:graphicData>
        </a:graphic>
      </p:graphicFrame>
    </p:spTree>
    <p:extLst>
      <p:ext uri="{BB962C8B-B14F-4D97-AF65-F5344CB8AC3E}">
        <p14:creationId xmlns:p14="http://schemas.microsoft.com/office/powerpoint/2010/main" val="3191936325"/>
      </p:ext>
    </p:extLst>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5C4D2A-9D19-445E-9EDE-BE1FFF05476F}"/>
              </a:ext>
            </a:extLst>
          </p:cNvPr>
          <p:cNvSpPr txBox="1"/>
          <p:nvPr/>
        </p:nvSpPr>
        <p:spPr>
          <a:xfrm>
            <a:off x="2847842" y="3075057"/>
            <a:ext cx="6474823" cy="1261884"/>
          </a:xfrm>
          <a:prstGeom prst="rect">
            <a:avLst/>
          </a:prstGeom>
          <a:noFill/>
        </p:spPr>
        <p:txBody>
          <a:bodyPr wrap="square" rtlCol="0">
            <a:spAutoFit/>
          </a:bodyPr>
          <a:lstStyle/>
          <a:p>
            <a:pPr algn="ctr"/>
            <a:r>
              <a:rPr lang="en-GB" sz="4800" dirty="0">
                <a:latin typeface="Proxima Nova A Cond Black" panose="02000506030000020004" pitchFamily="50" charset="0"/>
              </a:rPr>
              <a:t>Parallels RAS</a:t>
            </a:r>
          </a:p>
          <a:p>
            <a:pPr algn="ctr"/>
            <a:r>
              <a:rPr lang="en-GB" sz="2800" dirty="0">
                <a:latin typeface="Proxima Nova A Cond Black" panose="02000506030000020004" pitchFamily="50" charset="0"/>
              </a:rPr>
              <a:t>(Remote Application Server)</a:t>
            </a:r>
            <a:endParaRPr lang="en-GB" sz="3200" dirty="0">
              <a:latin typeface="Proxima Nova A Cond Black" panose="02000506030000020004" pitchFamily="50" charset="0"/>
            </a:endParaRPr>
          </a:p>
        </p:txBody>
      </p:sp>
      <p:pic>
        <p:nvPicPr>
          <p:cNvPr id="6" name="Picture 5">
            <a:extLst>
              <a:ext uri="{FF2B5EF4-FFF2-40B4-BE49-F238E27FC236}">
                <a16:creationId xmlns:a16="http://schemas.microsoft.com/office/drawing/2014/main" id="{658D63FD-23A4-4325-84FD-FF8ACAA737F6}"/>
              </a:ext>
            </a:extLst>
          </p:cNvPr>
          <p:cNvPicPr>
            <a:picLocks noChangeAspect="1"/>
          </p:cNvPicPr>
          <p:nvPr/>
        </p:nvPicPr>
        <p:blipFill rotWithShape="1">
          <a:blip r:embed="rId2">
            <a:extLst>
              <a:ext uri="{28A0092B-C50C-407E-A947-70E740481C1C}">
                <a14:useLocalDpi xmlns:a14="http://schemas.microsoft.com/office/drawing/2010/main" val="0"/>
              </a:ext>
            </a:extLst>
          </a:blip>
          <a:srcRect l="8963" t="22505" r="9528" b="14331"/>
          <a:stretch/>
        </p:blipFill>
        <p:spPr>
          <a:xfrm>
            <a:off x="4200337" y="724328"/>
            <a:ext cx="1343023" cy="344185"/>
          </a:xfrm>
          <a:prstGeom prst="rect">
            <a:avLst/>
          </a:prstGeom>
        </p:spPr>
      </p:pic>
      <p:grpSp>
        <p:nvGrpSpPr>
          <p:cNvPr id="18" name="Group 17">
            <a:extLst>
              <a:ext uri="{FF2B5EF4-FFF2-40B4-BE49-F238E27FC236}">
                <a16:creationId xmlns:a16="http://schemas.microsoft.com/office/drawing/2014/main" id="{2EB6B83E-14DF-4477-948E-108AB1F0EF69}"/>
              </a:ext>
            </a:extLst>
          </p:cNvPr>
          <p:cNvGrpSpPr/>
          <p:nvPr/>
        </p:nvGrpSpPr>
        <p:grpSpPr>
          <a:xfrm>
            <a:off x="4986384" y="821431"/>
            <a:ext cx="2219231" cy="1026952"/>
            <a:chOff x="7401704" y="1389313"/>
            <a:chExt cx="3343760" cy="1547329"/>
          </a:xfrm>
        </p:grpSpPr>
        <p:pic>
          <p:nvPicPr>
            <p:cNvPr id="19" name="Picture 18">
              <a:extLst>
                <a:ext uri="{FF2B5EF4-FFF2-40B4-BE49-F238E27FC236}">
                  <a16:creationId xmlns:a16="http://schemas.microsoft.com/office/drawing/2014/main" id="{95C5CF38-B674-4031-9299-DF295303C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704" y="1389313"/>
              <a:ext cx="1655689" cy="1538357"/>
            </a:xfrm>
            <a:prstGeom prst="rect">
              <a:avLst/>
            </a:prstGeom>
          </p:spPr>
        </p:pic>
        <p:pic>
          <p:nvPicPr>
            <p:cNvPr id="20" name="Picture 19">
              <a:extLst>
                <a:ext uri="{FF2B5EF4-FFF2-40B4-BE49-F238E27FC236}">
                  <a16:creationId xmlns:a16="http://schemas.microsoft.com/office/drawing/2014/main" id="{82F7AB02-D5F7-4B29-ABF4-B61BE1BBF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9775" y="1398285"/>
              <a:ext cx="1655689" cy="1538357"/>
            </a:xfrm>
            <a:prstGeom prst="rect">
              <a:avLst/>
            </a:prstGeom>
          </p:spPr>
        </p:pic>
      </p:grpSp>
    </p:spTree>
    <p:extLst>
      <p:ext uri="{BB962C8B-B14F-4D97-AF65-F5344CB8AC3E}">
        <p14:creationId xmlns:p14="http://schemas.microsoft.com/office/powerpoint/2010/main" val="104833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6.25E-7 4.44444E-6 L 0.10039 0.19768 " pathEditMode="fixed" rAng="0" ptsTypes="AA">
                                      <p:cBhvr>
                                        <p:cTn id="6" dur="1000" fill="hold"/>
                                        <p:tgtEl>
                                          <p:spTgt spid="6"/>
                                        </p:tgtEl>
                                        <p:attrNameLst>
                                          <p:attrName>ppt_x</p:attrName>
                                          <p:attrName>ppt_y</p:attrName>
                                        </p:attrNameLst>
                                      </p:cBhvr>
                                      <p:rCtr x="5013" y="9884"/>
                                    </p:animMotion>
                                  </p:childTnLst>
                                </p:cTn>
                              </p:par>
                              <p:par>
                                <p:cTn id="7" presetID="10" presetClass="entr" presetSubtype="0" fill="hold" nodeType="withEffect">
                                  <p:stCondLst>
                                    <p:cond delay="50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300"/>
                                        <p:tgtEl>
                                          <p:spTgt spid="18"/>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2551837"/>
            <a:ext cx="12192000" cy="1754326"/>
          </a:xfrm>
          <a:prstGeom prst="rect">
            <a:avLst/>
          </a:prstGeom>
          <a:noFill/>
        </p:spPr>
        <p:txBody>
          <a:bodyPr wrap="square" rtlCol="0">
            <a:spAutoFit/>
          </a:bodyPr>
          <a:lstStyle/>
          <a:p>
            <a:pPr algn="ctr"/>
            <a:r>
              <a:rPr lang="en-GB" sz="5400" dirty="0">
                <a:latin typeface="Proxima Nova A Cond Black" panose="02000506030000020004" pitchFamily="50" charset="0"/>
              </a:rPr>
              <a:t>Make Windows apps</a:t>
            </a:r>
          </a:p>
          <a:p>
            <a:pPr algn="ctr"/>
            <a:r>
              <a:rPr lang="en-GB" sz="5400" dirty="0">
                <a:latin typeface="Proxima Nova A Cond Black" panose="02000506030000020004" pitchFamily="50" charset="0"/>
              </a:rPr>
              <a:t>Available on </a:t>
            </a:r>
            <a:r>
              <a:rPr lang="en-GB" sz="5400" dirty="0">
                <a:solidFill>
                  <a:srgbClr val="006AC6"/>
                </a:solidFill>
                <a:latin typeface="Proxima Nova A Cond Black" panose="02000506030000020004" pitchFamily="50" charset="0"/>
              </a:rPr>
              <a:t>any device.</a:t>
            </a:r>
          </a:p>
        </p:txBody>
      </p:sp>
      <p:pic>
        <p:nvPicPr>
          <p:cNvPr id="19" name="Picture 18">
            <a:extLst>
              <a:ext uri="{FF2B5EF4-FFF2-40B4-BE49-F238E27FC236}">
                <a16:creationId xmlns:a16="http://schemas.microsoft.com/office/drawing/2014/main" id="{4AF6DA97-AA2B-4ADF-9016-DBAA0EC4B408}"/>
              </a:ext>
            </a:extLst>
          </p:cNvPr>
          <p:cNvPicPr>
            <a:picLocks noChangeAspect="1"/>
          </p:cNvPicPr>
          <p:nvPr/>
        </p:nvPicPr>
        <p:blipFill rotWithShape="1">
          <a:blip r:embed="rId3">
            <a:extLst>
              <a:ext uri="{28A0092B-C50C-407E-A947-70E740481C1C}">
                <a14:useLocalDpi xmlns:a14="http://schemas.microsoft.com/office/drawing/2010/main" val="0"/>
              </a:ext>
            </a:extLst>
          </a:blip>
          <a:srcRect l="61787" r="17133" b="49493"/>
          <a:stretch/>
        </p:blipFill>
        <p:spPr>
          <a:xfrm>
            <a:off x="4713212" y="3609469"/>
            <a:ext cx="1294365" cy="1288742"/>
          </a:xfrm>
          <a:prstGeom prst="rect">
            <a:avLst/>
          </a:prstGeom>
        </p:spPr>
      </p:pic>
      <p:pic>
        <p:nvPicPr>
          <p:cNvPr id="7" name="Picture 6">
            <a:extLst>
              <a:ext uri="{FF2B5EF4-FFF2-40B4-BE49-F238E27FC236}">
                <a16:creationId xmlns:a16="http://schemas.microsoft.com/office/drawing/2014/main" id="{EA6849AE-CF40-4CF6-B5D5-1A369A1D70DD}"/>
              </a:ext>
            </a:extLst>
          </p:cNvPr>
          <p:cNvPicPr>
            <a:picLocks noChangeAspect="1"/>
          </p:cNvPicPr>
          <p:nvPr/>
        </p:nvPicPr>
        <p:blipFill rotWithShape="1">
          <a:blip r:embed="rId3">
            <a:extLst>
              <a:ext uri="{28A0092B-C50C-407E-A947-70E740481C1C}">
                <a14:useLocalDpi xmlns:a14="http://schemas.microsoft.com/office/drawing/2010/main" val="0"/>
              </a:ext>
            </a:extLst>
          </a:blip>
          <a:srcRect l="59798" t="50507" r="14927"/>
          <a:stretch/>
        </p:blipFill>
        <p:spPr>
          <a:xfrm>
            <a:off x="9286240" y="3542794"/>
            <a:ext cx="1551971" cy="1262886"/>
          </a:xfrm>
          <a:prstGeom prst="rect">
            <a:avLst/>
          </a:prstGeom>
        </p:spPr>
      </p:pic>
      <p:pic>
        <p:nvPicPr>
          <p:cNvPr id="21" name="Picture 20">
            <a:extLst>
              <a:ext uri="{FF2B5EF4-FFF2-40B4-BE49-F238E27FC236}">
                <a16:creationId xmlns:a16="http://schemas.microsoft.com/office/drawing/2014/main" id="{10F37865-02CB-415E-8D28-C03A6F232583}"/>
              </a:ext>
            </a:extLst>
          </p:cNvPr>
          <p:cNvPicPr>
            <a:picLocks noChangeAspect="1"/>
          </p:cNvPicPr>
          <p:nvPr/>
        </p:nvPicPr>
        <p:blipFill rotWithShape="1">
          <a:blip r:embed="rId3">
            <a:extLst>
              <a:ext uri="{28A0092B-C50C-407E-A947-70E740481C1C}">
                <a14:useLocalDpi xmlns:a14="http://schemas.microsoft.com/office/drawing/2010/main" val="0"/>
              </a:ext>
            </a:extLst>
          </a:blip>
          <a:srcRect l="38830" r="40090" b="49493"/>
          <a:stretch/>
        </p:blipFill>
        <p:spPr>
          <a:xfrm>
            <a:off x="3088640" y="3609469"/>
            <a:ext cx="1294364" cy="1288742"/>
          </a:xfrm>
          <a:prstGeom prst="rect">
            <a:avLst/>
          </a:prstGeom>
        </p:spPr>
      </p:pic>
      <p:pic>
        <p:nvPicPr>
          <p:cNvPr id="22" name="Picture 21">
            <a:extLst>
              <a:ext uri="{FF2B5EF4-FFF2-40B4-BE49-F238E27FC236}">
                <a16:creationId xmlns:a16="http://schemas.microsoft.com/office/drawing/2014/main" id="{670CD079-4604-461F-A45D-CE107ABD0C95}"/>
              </a:ext>
            </a:extLst>
          </p:cNvPr>
          <p:cNvPicPr>
            <a:picLocks noChangeAspect="1"/>
          </p:cNvPicPr>
          <p:nvPr/>
        </p:nvPicPr>
        <p:blipFill rotWithShape="1">
          <a:blip r:embed="rId3">
            <a:extLst>
              <a:ext uri="{28A0092B-C50C-407E-A947-70E740481C1C}">
                <a14:useLocalDpi xmlns:a14="http://schemas.microsoft.com/office/drawing/2010/main" val="0"/>
              </a:ext>
            </a:extLst>
          </a:blip>
          <a:srcRect l="13425" r="59986" b="49493"/>
          <a:stretch/>
        </p:blipFill>
        <p:spPr>
          <a:xfrm>
            <a:off x="1298872" y="3609469"/>
            <a:ext cx="1632657" cy="1288742"/>
          </a:xfrm>
          <a:prstGeom prst="rect">
            <a:avLst/>
          </a:prstGeom>
        </p:spPr>
      </p:pic>
      <p:pic>
        <p:nvPicPr>
          <p:cNvPr id="23" name="Picture 22">
            <a:extLst>
              <a:ext uri="{FF2B5EF4-FFF2-40B4-BE49-F238E27FC236}">
                <a16:creationId xmlns:a16="http://schemas.microsoft.com/office/drawing/2014/main" id="{6F41D804-81D9-4385-98B8-87130E8CEDA8}"/>
              </a:ext>
            </a:extLst>
          </p:cNvPr>
          <p:cNvPicPr>
            <a:picLocks noChangeAspect="1"/>
          </p:cNvPicPr>
          <p:nvPr/>
        </p:nvPicPr>
        <p:blipFill rotWithShape="1">
          <a:blip r:embed="rId3">
            <a:extLst>
              <a:ext uri="{28A0092B-C50C-407E-A947-70E740481C1C}">
                <a14:useLocalDpi xmlns:a14="http://schemas.microsoft.com/office/drawing/2010/main" val="0"/>
              </a:ext>
            </a:extLst>
          </a:blip>
          <a:srcRect l="40162" t="50507" r="40202"/>
          <a:stretch/>
        </p:blipFill>
        <p:spPr>
          <a:xfrm>
            <a:off x="7904480" y="3542794"/>
            <a:ext cx="1205709" cy="1262886"/>
          </a:xfrm>
          <a:prstGeom prst="rect">
            <a:avLst/>
          </a:prstGeom>
        </p:spPr>
      </p:pic>
      <p:pic>
        <p:nvPicPr>
          <p:cNvPr id="24" name="Picture 23">
            <a:extLst>
              <a:ext uri="{FF2B5EF4-FFF2-40B4-BE49-F238E27FC236}">
                <a16:creationId xmlns:a16="http://schemas.microsoft.com/office/drawing/2014/main" id="{DAD47AF7-A053-4E05-ABFE-9623227669C2}"/>
              </a:ext>
            </a:extLst>
          </p:cNvPr>
          <p:cNvPicPr>
            <a:picLocks noChangeAspect="1"/>
          </p:cNvPicPr>
          <p:nvPr/>
        </p:nvPicPr>
        <p:blipFill rotWithShape="1">
          <a:blip r:embed="rId3">
            <a:extLst>
              <a:ext uri="{28A0092B-C50C-407E-A947-70E740481C1C}">
                <a14:useLocalDpi xmlns:a14="http://schemas.microsoft.com/office/drawing/2010/main" val="0"/>
              </a:ext>
            </a:extLst>
          </a:blip>
          <a:srcRect l="13944" t="50507" r="61874"/>
          <a:stretch/>
        </p:blipFill>
        <p:spPr>
          <a:xfrm>
            <a:off x="6060595" y="3542794"/>
            <a:ext cx="1484837" cy="1262886"/>
          </a:xfrm>
          <a:prstGeom prst="rect">
            <a:avLst/>
          </a:prstGeom>
        </p:spPr>
      </p:pic>
    </p:spTree>
    <p:extLst>
      <p:ext uri="{BB962C8B-B14F-4D97-AF65-F5344CB8AC3E}">
        <p14:creationId xmlns:p14="http://schemas.microsoft.com/office/powerpoint/2010/main" val="309843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 0 L -0.00078 -0.26921 " pathEditMode="relative" rAng="0" ptsTypes="AA">
                                      <p:cBhvr>
                                        <p:cTn id="10" dur="1000" fill="hold"/>
                                        <p:tgtEl>
                                          <p:spTgt spid="12"/>
                                        </p:tgtEl>
                                        <p:attrNameLst>
                                          <p:attrName>ppt_x</p:attrName>
                                          <p:attrName>ppt_y</p:attrName>
                                        </p:attrNameLst>
                                      </p:cBhvr>
                                      <p:rCtr x="-39" y="-13472"/>
                                    </p:animMotion>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
                                        <p:tgtEl>
                                          <p:spTgt spid="22"/>
                                        </p:tgtEl>
                                      </p:cBhvr>
                                    </p:animEffect>
                                  </p:childTnLst>
                                </p:cTn>
                              </p:par>
                            </p:childTnLst>
                          </p:cTn>
                        </p:par>
                        <p:par>
                          <p:cTn id="15" fill="hold">
                            <p:stCondLst>
                              <p:cond delay="12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
                                        <p:tgtEl>
                                          <p:spTgt spid="21"/>
                                        </p:tgtEl>
                                      </p:cBhvr>
                                    </p:animEffect>
                                  </p:childTnLst>
                                </p:cTn>
                              </p:par>
                            </p:childTnLst>
                          </p:cTn>
                        </p:par>
                        <p:par>
                          <p:cTn id="19" fill="hold">
                            <p:stCondLst>
                              <p:cond delay="1400"/>
                            </p:stCondLst>
                            <p:childTnLst>
                              <p:par>
                                <p:cTn id="20" presetID="10"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
                                        <p:tgtEl>
                                          <p:spTgt spid="19"/>
                                        </p:tgtEl>
                                      </p:cBhvr>
                                    </p:animEffect>
                                  </p:childTnLst>
                                </p:cTn>
                              </p:par>
                            </p:childTnLst>
                          </p:cTn>
                        </p:par>
                        <p:par>
                          <p:cTn id="23" fill="hold">
                            <p:stCondLst>
                              <p:cond delay="1600"/>
                            </p:stCondLst>
                            <p:childTnLst>
                              <p:par>
                                <p:cTn id="24" presetID="10" presetClass="entr" presetSubtype="0"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
                                        <p:tgtEl>
                                          <p:spTgt spid="24"/>
                                        </p:tgtEl>
                                      </p:cBhvr>
                                    </p:animEffect>
                                  </p:childTnLst>
                                </p:cTn>
                              </p:par>
                            </p:childTnLst>
                          </p:cTn>
                        </p:par>
                        <p:par>
                          <p:cTn id="27" fill="hold">
                            <p:stCondLst>
                              <p:cond delay="18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00"/>
                                        <p:tgtEl>
                                          <p:spTgt spid="23"/>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2846237"/>
            <a:ext cx="12192000" cy="830997"/>
          </a:xfrm>
          <a:prstGeom prst="rect">
            <a:avLst/>
          </a:prstGeom>
          <a:noFill/>
        </p:spPr>
        <p:txBody>
          <a:bodyPr wrap="square" rtlCol="0">
            <a:spAutoFit/>
          </a:bodyPr>
          <a:lstStyle/>
          <a:p>
            <a:pPr algn="ctr"/>
            <a:r>
              <a:rPr lang="en-GB" sz="4800" dirty="0">
                <a:solidFill>
                  <a:srgbClr val="006AC6"/>
                </a:solidFill>
                <a:latin typeface="Proxima Nova A Cond Black" panose="02000506030000020004" pitchFamily="50" charset="0"/>
              </a:rPr>
              <a:t>Securely deliver </a:t>
            </a:r>
            <a:r>
              <a:rPr lang="en-GB" sz="4800" dirty="0">
                <a:latin typeface="Proxima Nova A Cond Black" panose="02000506030000020004" pitchFamily="50" charset="0"/>
              </a:rPr>
              <a:t>apps and desktops.</a:t>
            </a:r>
            <a:endParaRPr lang="en-GB" sz="4800" dirty="0">
              <a:solidFill>
                <a:srgbClr val="006AC6"/>
              </a:solidFill>
              <a:latin typeface="Proxima Nova A Cond Black" panose="02000506030000020004" pitchFamily="50" charset="0"/>
            </a:endParaRPr>
          </a:p>
        </p:txBody>
      </p:sp>
      <p:pic>
        <p:nvPicPr>
          <p:cNvPr id="3" name="Graphic 2" descr="Lock">
            <a:extLst>
              <a:ext uri="{FF2B5EF4-FFF2-40B4-BE49-F238E27FC236}">
                <a16:creationId xmlns:a16="http://schemas.microsoft.com/office/drawing/2014/main" id="{263D92F2-A309-4CFE-BBDB-3FB74A1F5F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6135" y="3440100"/>
            <a:ext cx="914400" cy="914400"/>
          </a:xfrm>
          <a:prstGeom prst="rect">
            <a:avLst/>
          </a:prstGeom>
        </p:spPr>
      </p:pic>
      <p:sp>
        <p:nvSpPr>
          <p:cNvPr id="9" name="Arrow: Right 8">
            <a:extLst>
              <a:ext uri="{FF2B5EF4-FFF2-40B4-BE49-F238E27FC236}">
                <a16:creationId xmlns:a16="http://schemas.microsoft.com/office/drawing/2014/main" id="{781F6204-B768-4708-A8E1-AF20321CB93F}"/>
              </a:ext>
            </a:extLst>
          </p:cNvPr>
          <p:cNvSpPr/>
          <p:nvPr/>
        </p:nvSpPr>
        <p:spPr>
          <a:xfrm>
            <a:off x="5962510" y="4449935"/>
            <a:ext cx="560832" cy="483122"/>
          </a:xfrm>
          <a:prstGeom prst="rightArrow">
            <a:avLst>
              <a:gd name="adj1" fmla="val 42429"/>
              <a:gd name="adj2" fmla="val 82807"/>
            </a:avLst>
          </a:prstGeom>
          <a:solidFill>
            <a:srgbClr val="FAA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D8B3EC0D-2CA7-4C8F-A50D-49F4F2E4A611}"/>
              </a:ext>
            </a:extLst>
          </p:cNvPr>
          <p:cNvGrpSpPr/>
          <p:nvPr/>
        </p:nvGrpSpPr>
        <p:grpSpPr>
          <a:xfrm>
            <a:off x="1263174" y="2888896"/>
            <a:ext cx="4226312" cy="3186857"/>
            <a:chOff x="1263174" y="2695209"/>
            <a:chExt cx="4226312" cy="3186857"/>
          </a:xfrm>
        </p:grpSpPr>
        <p:sp>
          <p:nvSpPr>
            <p:cNvPr id="11" name="Cloud 10">
              <a:extLst>
                <a:ext uri="{FF2B5EF4-FFF2-40B4-BE49-F238E27FC236}">
                  <a16:creationId xmlns:a16="http://schemas.microsoft.com/office/drawing/2014/main" id="{6433EA17-D31C-4A6A-AF8F-DEFCAD50620F}"/>
                </a:ext>
              </a:extLst>
            </p:cNvPr>
            <p:cNvSpPr/>
            <p:nvPr/>
          </p:nvSpPr>
          <p:spPr>
            <a:xfrm>
              <a:off x="1263174" y="2695209"/>
              <a:ext cx="4226312" cy="3186857"/>
            </a:xfrm>
            <a:prstGeom prst="cloud">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t>
              </a:r>
            </a:p>
          </p:txBody>
        </p:sp>
        <p:grpSp>
          <p:nvGrpSpPr>
            <p:cNvPr id="13" name="Group 12">
              <a:extLst>
                <a:ext uri="{FF2B5EF4-FFF2-40B4-BE49-F238E27FC236}">
                  <a16:creationId xmlns:a16="http://schemas.microsoft.com/office/drawing/2014/main" id="{96EBBB18-1757-44C3-8DD1-BC882745BB6B}"/>
                </a:ext>
              </a:extLst>
            </p:cNvPr>
            <p:cNvGrpSpPr/>
            <p:nvPr/>
          </p:nvGrpSpPr>
          <p:grpSpPr>
            <a:xfrm>
              <a:off x="1612171" y="3129603"/>
              <a:ext cx="3565417" cy="2077905"/>
              <a:chOff x="1946814" y="2232129"/>
              <a:chExt cx="5410200" cy="3228975"/>
            </a:xfrm>
          </p:grpSpPr>
          <p:pic>
            <p:nvPicPr>
              <p:cNvPr id="14" name="Picture 13">
                <a:extLst>
                  <a:ext uri="{FF2B5EF4-FFF2-40B4-BE49-F238E27FC236}">
                    <a16:creationId xmlns:a16="http://schemas.microsoft.com/office/drawing/2014/main" id="{1B16F7D5-6C19-4402-8D7B-FB5FECBA8D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6814" y="2232129"/>
                <a:ext cx="5410200" cy="3228975"/>
              </a:xfrm>
              <a:prstGeom prst="rect">
                <a:avLst/>
              </a:prstGeom>
            </p:spPr>
          </p:pic>
          <p:sp>
            <p:nvSpPr>
              <p:cNvPr id="15" name="Rectangle 14">
                <a:extLst>
                  <a:ext uri="{FF2B5EF4-FFF2-40B4-BE49-F238E27FC236}">
                    <a16:creationId xmlns:a16="http://schemas.microsoft.com/office/drawing/2014/main" id="{B020DCB5-E07A-4693-AD8B-880BD3D8DC87}"/>
                  </a:ext>
                </a:extLst>
              </p:cNvPr>
              <p:cNvSpPr/>
              <p:nvPr/>
            </p:nvSpPr>
            <p:spPr>
              <a:xfrm>
                <a:off x="2812869" y="2954680"/>
                <a:ext cx="3722572" cy="1469730"/>
              </a:xfrm>
              <a:prstGeom prst="rect">
                <a:avLst/>
              </a:prstGeom>
              <a:solidFill>
                <a:srgbClr val="F0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6" name="Group 15">
            <a:extLst>
              <a:ext uri="{FF2B5EF4-FFF2-40B4-BE49-F238E27FC236}">
                <a16:creationId xmlns:a16="http://schemas.microsoft.com/office/drawing/2014/main" id="{0030F6AB-3517-420D-A947-166E1FEE6914}"/>
              </a:ext>
            </a:extLst>
          </p:cNvPr>
          <p:cNvGrpSpPr/>
          <p:nvPr/>
        </p:nvGrpSpPr>
        <p:grpSpPr>
          <a:xfrm>
            <a:off x="6267551" y="2713367"/>
            <a:ext cx="5367653" cy="3261360"/>
            <a:chOff x="6768201" y="2954680"/>
            <a:chExt cx="4042723" cy="2456339"/>
          </a:xfrm>
        </p:grpSpPr>
        <p:pic>
          <p:nvPicPr>
            <p:cNvPr id="17" name="Picture 16">
              <a:extLst>
                <a:ext uri="{FF2B5EF4-FFF2-40B4-BE49-F238E27FC236}">
                  <a16:creationId xmlns:a16="http://schemas.microsoft.com/office/drawing/2014/main" id="{131F006D-7EDC-447A-8A95-9545A0479120}"/>
                </a:ext>
              </a:extLst>
            </p:cNvPr>
            <p:cNvPicPr>
              <a:picLocks noChangeAspect="1"/>
            </p:cNvPicPr>
            <p:nvPr/>
          </p:nvPicPr>
          <p:blipFill rotWithShape="1">
            <a:blip r:embed="rId6">
              <a:extLst>
                <a:ext uri="{28A0092B-C50C-407E-A947-70E740481C1C}">
                  <a14:useLocalDpi xmlns:a14="http://schemas.microsoft.com/office/drawing/2010/main" val="0"/>
                </a:ext>
              </a:extLst>
            </a:blip>
            <a:srcRect l="54837" t="16244" r="2229" b="16990"/>
            <a:stretch/>
          </p:blipFill>
          <p:spPr>
            <a:xfrm>
              <a:off x="6768201" y="2954680"/>
              <a:ext cx="4042723" cy="2456339"/>
            </a:xfrm>
            <a:prstGeom prst="rect">
              <a:avLst/>
            </a:prstGeom>
          </p:spPr>
        </p:pic>
        <p:sp>
          <p:nvSpPr>
            <p:cNvPr id="18" name="Rectangle 17">
              <a:extLst>
                <a:ext uri="{FF2B5EF4-FFF2-40B4-BE49-F238E27FC236}">
                  <a16:creationId xmlns:a16="http://schemas.microsoft.com/office/drawing/2014/main" id="{178A0E53-4A6C-4ED6-9715-AC06B7511E26}"/>
                </a:ext>
              </a:extLst>
            </p:cNvPr>
            <p:cNvSpPr/>
            <p:nvPr/>
          </p:nvSpPr>
          <p:spPr>
            <a:xfrm>
              <a:off x="7698377" y="3429000"/>
              <a:ext cx="2403566" cy="1291046"/>
            </a:xfrm>
            <a:prstGeom prst="rect">
              <a:avLst/>
            </a:prstGeom>
            <a:solidFill>
              <a:srgbClr val="37B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Cloud 19">
            <a:extLst>
              <a:ext uri="{FF2B5EF4-FFF2-40B4-BE49-F238E27FC236}">
                <a16:creationId xmlns:a16="http://schemas.microsoft.com/office/drawing/2014/main" id="{AACD488B-9F91-4D26-A745-ABD7816C2B81}"/>
              </a:ext>
            </a:extLst>
          </p:cNvPr>
          <p:cNvSpPr/>
          <p:nvPr/>
        </p:nvSpPr>
        <p:spPr>
          <a:xfrm>
            <a:off x="7782560" y="3272168"/>
            <a:ext cx="2733040" cy="1910080"/>
          </a:xfrm>
          <a:prstGeom prst="cloud">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id="{F68C3B2E-B0C3-4273-B642-07C1A7AED1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8017" y="3931940"/>
            <a:ext cx="632613" cy="632613"/>
          </a:xfrm>
          <a:prstGeom prst="rect">
            <a:avLst/>
          </a:prstGeom>
        </p:spPr>
      </p:pic>
      <p:pic>
        <p:nvPicPr>
          <p:cNvPr id="26" name="Picture 25">
            <a:extLst>
              <a:ext uri="{FF2B5EF4-FFF2-40B4-BE49-F238E27FC236}">
                <a16:creationId xmlns:a16="http://schemas.microsoft.com/office/drawing/2014/main" id="{B03E0A46-0D04-46E4-A493-88D02A526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2521" y="3933198"/>
            <a:ext cx="631355" cy="631355"/>
          </a:xfrm>
          <a:prstGeom prst="rect">
            <a:avLst/>
          </a:prstGeom>
        </p:spPr>
      </p:pic>
      <p:pic>
        <p:nvPicPr>
          <p:cNvPr id="27" name="Picture 26">
            <a:extLst>
              <a:ext uri="{FF2B5EF4-FFF2-40B4-BE49-F238E27FC236}">
                <a16:creationId xmlns:a16="http://schemas.microsoft.com/office/drawing/2014/main" id="{4847A74E-6D69-4A47-AA3A-D1C2B9857C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7154" y="3931940"/>
            <a:ext cx="650897" cy="636270"/>
          </a:xfrm>
          <a:prstGeom prst="rect">
            <a:avLst/>
          </a:prstGeom>
        </p:spPr>
      </p:pic>
      <p:pic>
        <p:nvPicPr>
          <p:cNvPr id="28" name="Graphic 27" descr="Lock">
            <a:extLst>
              <a:ext uri="{FF2B5EF4-FFF2-40B4-BE49-F238E27FC236}">
                <a16:creationId xmlns:a16="http://schemas.microsoft.com/office/drawing/2014/main" id="{77D89F86-8E9A-4454-9FA1-31B89F3ED3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28253" y="3549768"/>
            <a:ext cx="1372143" cy="1372143"/>
          </a:xfrm>
          <a:prstGeom prst="rect">
            <a:avLst/>
          </a:prstGeom>
        </p:spPr>
      </p:pic>
      <p:sp>
        <p:nvSpPr>
          <p:cNvPr id="4" name="Rectangle: Rounded Corners 3">
            <a:extLst>
              <a:ext uri="{FF2B5EF4-FFF2-40B4-BE49-F238E27FC236}">
                <a16:creationId xmlns:a16="http://schemas.microsoft.com/office/drawing/2014/main" id="{D0029987-D59F-4540-877F-3F4DBBCAE8B8}"/>
              </a:ext>
            </a:extLst>
          </p:cNvPr>
          <p:cNvSpPr/>
          <p:nvPr/>
        </p:nvSpPr>
        <p:spPr>
          <a:xfrm>
            <a:off x="5635710" y="3373769"/>
            <a:ext cx="1137270" cy="1785132"/>
          </a:xfrm>
          <a:prstGeom prst="roundRect">
            <a:avLst/>
          </a:prstGeom>
          <a:noFill/>
          <a:ln w="38100">
            <a:solidFill>
              <a:srgbClr val="FAA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Lock">
            <a:extLst>
              <a:ext uri="{FF2B5EF4-FFF2-40B4-BE49-F238E27FC236}">
                <a16:creationId xmlns:a16="http://schemas.microsoft.com/office/drawing/2014/main" id="{F337D8F8-9D1D-4B34-AD34-EC7510EF50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12150" y="3541136"/>
            <a:ext cx="1372143" cy="1372143"/>
          </a:xfrm>
          <a:prstGeom prst="rect">
            <a:avLst/>
          </a:prstGeom>
        </p:spPr>
      </p:pic>
    </p:spTree>
    <p:extLst>
      <p:ext uri="{BB962C8B-B14F-4D97-AF65-F5344CB8AC3E}">
        <p14:creationId xmlns:p14="http://schemas.microsoft.com/office/powerpoint/2010/main" val="273145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 -2.96296E-6 L 0 -0.25602 " pathEditMode="relative" rAng="0" ptsTypes="AA">
                                      <p:cBhvr>
                                        <p:cTn id="10" dur="1000" fill="hold"/>
                                        <p:tgtEl>
                                          <p:spTgt spid="12"/>
                                        </p:tgtEl>
                                        <p:attrNameLst>
                                          <p:attrName>ppt_x</p:attrName>
                                          <p:attrName>ppt_y</p:attrName>
                                        </p:attrNameLst>
                                      </p:cBhvr>
                                      <p:rCtr x="0" y="-12801"/>
                                    </p:animMotion>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37" presetClass="path" presetSubtype="0" accel="50000" decel="50000" fill="hold" nodeType="withEffect">
                                  <p:stCondLst>
                                    <p:cond delay="0"/>
                                  </p:stCondLst>
                                  <p:childTnLst>
                                    <p:animMotion origin="layout" path="M 3.125E-6 4.07407E-6 L 0.15703 0.07963 C 0.18971 0.09768 0.2388 0.1074 0.29036 0.1074 C 0.34896 0.1074 0.39583 0.09768 0.42851 0.07963 L 0.58567 4.07407E-6 " pathEditMode="relative" rAng="0" ptsTypes="AAAAA">
                                      <p:cBhvr>
                                        <p:cTn id="36" dur="1000" fill="hold"/>
                                        <p:tgtEl>
                                          <p:spTgt spid="27"/>
                                        </p:tgtEl>
                                        <p:attrNameLst>
                                          <p:attrName>ppt_x</p:attrName>
                                          <p:attrName>ppt_y</p:attrName>
                                        </p:attrNameLst>
                                      </p:cBhvr>
                                      <p:rCtr x="29284" y="5370"/>
                                    </p:animMotion>
                                  </p:childTnLst>
                                </p:cTn>
                              </p:par>
                              <p:par>
                                <p:cTn id="37" presetID="37" presetClass="path" presetSubtype="0" accel="50000" decel="50000" fill="hold" nodeType="withEffect">
                                  <p:stCondLst>
                                    <p:cond delay="0"/>
                                  </p:stCondLst>
                                  <p:childTnLst>
                                    <p:animMotion origin="layout" path="M 2.29167E-6 -4.44444E-6 L 0.10781 -0.0581 C 0.13034 -0.07129 0.16406 -0.07824 0.19948 -0.07824 C 0.23984 -0.07824 0.272 -0.07129 0.29453 -0.0581 L 0.40273 -4.44444E-6 " pathEditMode="relative" rAng="0" ptsTypes="AAAAA">
                                      <p:cBhvr>
                                        <p:cTn id="38" dur="1000" fill="hold"/>
                                        <p:tgtEl>
                                          <p:spTgt spid="25"/>
                                        </p:tgtEl>
                                        <p:attrNameLst>
                                          <p:attrName>ppt_x</p:attrName>
                                          <p:attrName>ppt_y</p:attrName>
                                        </p:attrNameLst>
                                      </p:cBhvr>
                                      <p:rCtr x="20130" y="-3912"/>
                                    </p:animMotion>
                                  </p:childTnLst>
                                </p:cTn>
                              </p:par>
                              <p:par>
                                <p:cTn id="39" presetID="37" presetClass="path" presetSubtype="0" accel="50000" decel="50000" fill="hold" nodeType="withEffect">
                                  <p:stCondLst>
                                    <p:cond delay="0"/>
                                  </p:stCondLst>
                                  <p:childTnLst>
                                    <p:animMotion origin="layout" path="M 2.70833E-6 -4.44444E-6 L 0.10885 0.03403 C 0.13151 0.0419 0.16562 0.04607 0.20143 0.04607 C 0.24205 0.04607 0.27461 0.0419 0.29726 0.03403 L 0.40625 -4.44444E-6 " pathEditMode="relative" rAng="0" ptsTypes="AAAAA">
                                      <p:cBhvr>
                                        <p:cTn id="40" dur="1000" fill="hold"/>
                                        <p:tgtEl>
                                          <p:spTgt spid="26"/>
                                        </p:tgtEl>
                                        <p:attrNameLst>
                                          <p:attrName>ppt_x</p:attrName>
                                          <p:attrName>ppt_y</p:attrName>
                                        </p:attrNameLst>
                                      </p:cBhvr>
                                      <p:rCtr x="20313" y="2292"/>
                                    </p:animMotion>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xit" presetSubtype="0" fill="hold" nodeType="withEffect">
                                  <p:stCondLst>
                                    <p:cond delay="500"/>
                                  </p:stCondLst>
                                  <p:childTnLst>
                                    <p:animEffect transition="out" filter="fade">
                                      <p:cBhvr>
                                        <p:cTn id="45" dur="500"/>
                                        <p:tgtEl>
                                          <p:spTgt spid="29"/>
                                        </p:tgtEl>
                                      </p:cBhvr>
                                    </p:animEffect>
                                    <p:set>
                                      <p:cBhvr>
                                        <p:cTn id="46"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9" grpId="0" animBg="1"/>
      <p:bldP spid="20"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2682240"/>
            <a:ext cx="12192000" cy="830997"/>
          </a:xfrm>
          <a:prstGeom prst="rect">
            <a:avLst/>
          </a:prstGeom>
          <a:noFill/>
        </p:spPr>
        <p:txBody>
          <a:bodyPr wrap="square" rtlCol="0">
            <a:spAutoFit/>
          </a:bodyPr>
          <a:lstStyle/>
          <a:p>
            <a:pPr algn="ctr"/>
            <a:r>
              <a:rPr lang="en-GB" sz="4800" dirty="0">
                <a:latin typeface="Proxima Nova A Cond Black" panose="02000506030000020004" pitchFamily="50" charset="0"/>
              </a:rPr>
              <a:t>Comply with </a:t>
            </a:r>
            <a:r>
              <a:rPr lang="en-GB" sz="4800" dirty="0">
                <a:solidFill>
                  <a:srgbClr val="006AC6"/>
                </a:solidFill>
                <a:latin typeface="Proxima Nova A Cond Black" panose="02000506030000020004" pitchFamily="50" charset="0"/>
              </a:rPr>
              <a:t>licensing restrictions.</a:t>
            </a:r>
          </a:p>
        </p:txBody>
      </p:sp>
      <p:pic>
        <p:nvPicPr>
          <p:cNvPr id="5" name="Picture 4">
            <a:extLst>
              <a:ext uri="{FF2B5EF4-FFF2-40B4-BE49-F238E27FC236}">
                <a16:creationId xmlns:a16="http://schemas.microsoft.com/office/drawing/2014/main" id="{43875A68-6F2D-4F87-AA38-2F91649C3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5214" y="2324884"/>
            <a:ext cx="7461572" cy="3755658"/>
          </a:xfrm>
          <a:prstGeom prst="rect">
            <a:avLst/>
          </a:prstGeom>
        </p:spPr>
      </p:pic>
    </p:spTree>
    <p:extLst>
      <p:ext uri="{BB962C8B-B14F-4D97-AF65-F5344CB8AC3E}">
        <p14:creationId xmlns:p14="http://schemas.microsoft.com/office/powerpoint/2010/main" val="34776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0 -3.7037E-7 L 0 -0.2456 " pathEditMode="relative" rAng="0" ptsTypes="AA">
                                      <p:cBhvr>
                                        <p:cTn id="10" dur="1000" fill="hold"/>
                                        <p:tgtEl>
                                          <p:spTgt spid="12"/>
                                        </p:tgtEl>
                                        <p:attrNameLst>
                                          <p:attrName>ppt_x</p:attrName>
                                          <p:attrName>ppt_y</p:attrName>
                                        </p:attrNameLst>
                                      </p:cBhvr>
                                      <p:rCtr x="0" y="-12292"/>
                                    </p:animMotion>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Arrow Connector 39">
            <a:extLst>
              <a:ext uri="{FF2B5EF4-FFF2-40B4-BE49-F238E27FC236}">
                <a16:creationId xmlns:a16="http://schemas.microsoft.com/office/drawing/2014/main" id="{679898D6-AC90-4EAB-BA9D-003464D63C74}"/>
              </a:ext>
            </a:extLst>
          </p:cNvPr>
          <p:cNvCxnSpPr>
            <a:cxnSpLocks/>
          </p:cNvCxnSpPr>
          <p:nvPr/>
        </p:nvCxnSpPr>
        <p:spPr>
          <a:xfrm>
            <a:off x="3281680" y="3452621"/>
            <a:ext cx="1357229" cy="0"/>
          </a:xfrm>
          <a:prstGeom prst="straightConnector1">
            <a:avLst/>
          </a:prstGeom>
          <a:ln w="76200">
            <a:solidFill>
              <a:srgbClr val="7782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Rectangle: Rounded Corners 109">
            <a:extLst>
              <a:ext uri="{FF2B5EF4-FFF2-40B4-BE49-F238E27FC236}">
                <a16:creationId xmlns:a16="http://schemas.microsoft.com/office/drawing/2014/main" id="{C2C859D9-CDFE-4609-A1E8-7301B3B116DF}"/>
              </a:ext>
            </a:extLst>
          </p:cNvPr>
          <p:cNvSpPr/>
          <p:nvPr/>
        </p:nvSpPr>
        <p:spPr>
          <a:xfrm>
            <a:off x="934720" y="2277935"/>
            <a:ext cx="2509520" cy="2361217"/>
          </a:xfrm>
          <a:prstGeom prst="roundRect">
            <a:avLst>
              <a:gd name="adj" fmla="val 892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a:extLst>
              <a:ext uri="{FF2B5EF4-FFF2-40B4-BE49-F238E27FC236}">
                <a16:creationId xmlns:a16="http://schemas.microsoft.com/office/drawing/2014/main" id="{4FBCD035-38F0-4B7A-AA7F-58F22380FCE6}"/>
              </a:ext>
            </a:extLst>
          </p:cNvPr>
          <p:cNvSpPr txBox="1"/>
          <p:nvPr/>
        </p:nvSpPr>
        <p:spPr>
          <a:xfrm>
            <a:off x="0" y="2682240"/>
            <a:ext cx="12192000" cy="1200329"/>
          </a:xfrm>
          <a:prstGeom prst="rect">
            <a:avLst/>
          </a:prstGeom>
          <a:noFill/>
        </p:spPr>
        <p:txBody>
          <a:bodyPr wrap="square" rtlCol="0">
            <a:spAutoFit/>
          </a:bodyPr>
          <a:lstStyle/>
          <a:p>
            <a:pPr algn="ctr"/>
            <a:r>
              <a:rPr lang="en-GB" sz="7200" dirty="0">
                <a:solidFill>
                  <a:srgbClr val="006AC6"/>
                </a:solidFill>
                <a:latin typeface="Proxima Nova A Cond Black" panose="02000506030000020004" pitchFamily="50" charset="0"/>
              </a:rPr>
              <a:t>Any app. Any device.</a:t>
            </a:r>
          </a:p>
        </p:txBody>
      </p:sp>
      <p:cxnSp>
        <p:nvCxnSpPr>
          <p:cNvPr id="51" name="Connector: Elbow 50">
            <a:extLst>
              <a:ext uri="{FF2B5EF4-FFF2-40B4-BE49-F238E27FC236}">
                <a16:creationId xmlns:a16="http://schemas.microsoft.com/office/drawing/2014/main" id="{2763CD02-E557-4DAA-836D-DB10D43AF001}"/>
              </a:ext>
            </a:extLst>
          </p:cNvPr>
          <p:cNvCxnSpPr>
            <a:cxnSpLocks/>
            <a:stCxn id="7" idx="0"/>
          </p:cNvCxnSpPr>
          <p:nvPr/>
        </p:nvCxnSpPr>
        <p:spPr>
          <a:xfrm rot="16200000" flipH="1" flipV="1">
            <a:off x="5709248" y="-1302205"/>
            <a:ext cx="45678" cy="7073962"/>
          </a:xfrm>
          <a:prstGeom prst="bentConnector4">
            <a:avLst>
              <a:gd name="adj1" fmla="val -1454692"/>
              <a:gd name="adj2" fmla="val 100001"/>
            </a:avLst>
          </a:prstGeom>
          <a:ln w="38100">
            <a:solidFill>
              <a:srgbClr val="252525"/>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FB79AE96-F67B-4BCC-A4E8-59A99B8C91EF}"/>
              </a:ext>
            </a:extLst>
          </p:cNvPr>
          <p:cNvPicPr>
            <a:picLocks noChangeAspect="1"/>
          </p:cNvPicPr>
          <p:nvPr/>
        </p:nvPicPr>
        <p:blipFill>
          <a:blip r:embed="rId3">
            <a:duotone>
              <a:prstClr val="black"/>
              <a:srgbClr val="777777">
                <a:tint val="45000"/>
                <a:satMod val="400000"/>
              </a:srgbClr>
            </a:duotone>
            <a:extLst>
              <a:ext uri="{28A0092B-C50C-407E-A947-70E740481C1C}">
                <a14:useLocalDpi xmlns:a14="http://schemas.microsoft.com/office/drawing/2010/main" val="0"/>
              </a:ext>
            </a:extLst>
          </a:blip>
          <a:stretch>
            <a:fillRect/>
          </a:stretch>
        </p:blipFill>
        <p:spPr>
          <a:xfrm>
            <a:off x="1298572" y="3652965"/>
            <a:ext cx="429516" cy="690297"/>
          </a:xfrm>
          <a:prstGeom prst="rect">
            <a:avLst/>
          </a:prstGeom>
        </p:spPr>
      </p:pic>
      <p:pic>
        <p:nvPicPr>
          <p:cNvPr id="21" name="Picture 20">
            <a:extLst>
              <a:ext uri="{FF2B5EF4-FFF2-40B4-BE49-F238E27FC236}">
                <a16:creationId xmlns:a16="http://schemas.microsoft.com/office/drawing/2014/main" id="{8324DA12-26EC-4BD8-9E98-F0EB5E0AB044}"/>
              </a:ext>
            </a:extLst>
          </p:cNvPr>
          <p:cNvPicPr>
            <a:picLocks noChangeAspect="1"/>
          </p:cNvPicPr>
          <p:nvPr/>
        </p:nvPicPr>
        <p:blipFill>
          <a:blip r:embed="rId4">
            <a:duotone>
              <a:prstClr val="black"/>
              <a:srgbClr val="777777">
                <a:tint val="45000"/>
                <a:satMod val="400000"/>
              </a:srgbClr>
            </a:duotone>
            <a:extLst>
              <a:ext uri="{28A0092B-C50C-407E-A947-70E740481C1C}">
                <a14:useLocalDpi xmlns:a14="http://schemas.microsoft.com/office/drawing/2010/main" val="0"/>
              </a:ext>
            </a:extLst>
          </a:blip>
          <a:stretch>
            <a:fillRect/>
          </a:stretch>
        </p:blipFill>
        <p:spPr>
          <a:xfrm>
            <a:off x="2534415" y="2494716"/>
            <a:ext cx="605753" cy="858153"/>
          </a:xfrm>
          <a:prstGeom prst="rect">
            <a:avLst/>
          </a:prstGeom>
        </p:spPr>
      </p:pic>
      <p:pic>
        <p:nvPicPr>
          <p:cNvPr id="22" name="Picture 21">
            <a:extLst>
              <a:ext uri="{FF2B5EF4-FFF2-40B4-BE49-F238E27FC236}">
                <a16:creationId xmlns:a16="http://schemas.microsoft.com/office/drawing/2014/main" id="{C7D0343D-C3FB-4280-9EAA-CD44B05E6C4A}"/>
              </a:ext>
            </a:extLst>
          </p:cNvPr>
          <p:cNvPicPr>
            <a:picLocks noChangeAspect="1"/>
          </p:cNvPicPr>
          <p:nvPr/>
        </p:nvPicPr>
        <p:blipFill>
          <a:blip r:embed="rId5">
            <a:duotone>
              <a:prstClr val="black"/>
              <a:srgbClr val="777777">
                <a:tint val="45000"/>
                <a:satMod val="400000"/>
              </a:srgbClr>
            </a:duotone>
            <a:extLst>
              <a:ext uri="{28A0092B-C50C-407E-A947-70E740481C1C}">
                <a14:useLocalDpi xmlns:a14="http://schemas.microsoft.com/office/drawing/2010/main" val="0"/>
              </a:ext>
            </a:extLst>
          </a:blip>
          <a:stretch>
            <a:fillRect/>
          </a:stretch>
        </p:blipFill>
        <p:spPr>
          <a:xfrm>
            <a:off x="1196086" y="2481905"/>
            <a:ext cx="913966" cy="913969"/>
          </a:xfrm>
          <a:prstGeom prst="rect">
            <a:avLst/>
          </a:prstGeom>
        </p:spPr>
      </p:pic>
      <p:pic>
        <p:nvPicPr>
          <p:cNvPr id="23" name="Picture 22">
            <a:extLst>
              <a:ext uri="{FF2B5EF4-FFF2-40B4-BE49-F238E27FC236}">
                <a16:creationId xmlns:a16="http://schemas.microsoft.com/office/drawing/2014/main" id="{9A9FB976-C590-4CC1-8BFF-AE8DC0DED0E7}"/>
              </a:ext>
            </a:extLst>
          </p:cNvPr>
          <p:cNvPicPr>
            <a:picLocks noChangeAspect="1"/>
          </p:cNvPicPr>
          <p:nvPr/>
        </p:nvPicPr>
        <p:blipFill>
          <a:blip r:embed="rId6">
            <a:duotone>
              <a:prstClr val="black"/>
              <a:srgbClr val="777777">
                <a:tint val="45000"/>
                <a:satMod val="400000"/>
              </a:srgbClr>
            </a:duotone>
            <a:extLst>
              <a:ext uri="{28A0092B-C50C-407E-A947-70E740481C1C}">
                <a14:useLocalDpi xmlns:a14="http://schemas.microsoft.com/office/drawing/2010/main" val="0"/>
              </a:ext>
            </a:extLst>
          </a:blip>
          <a:stretch>
            <a:fillRect/>
          </a:stretch>
        </p:blipFill>
        <p:spPr>
          <a:xfrm>
            <a:off x="2075401" y="3659516"/>
            <a:ext cx="1125972" cy="721329"/>
          </a:xfrm>
          <a:prstGeom prst="rect">
            <a:avLst/>
          </a:prstGeom>
        </p:spPr>
      </p:pic>
      <p:cxnSp>
        <p:nvCxnSpPr>
          <p:cNvPr id="27" name="Connector: Elbow 26">
            <a:extLst>
              <a:ext uri="{FF2B5EF4-FFF2-40B4-BE49-F238E27FC236}">
                <a16:creationId xmlns:a16="http://schemas.microsoft.com/office/drawing/2014/main" id="{F94FF974-3A0B-4395-8607-7419A18269FA}"/>
              </a:ext>
            </a:extLst>
          </p:cNvPr>
          <p:cNvCxnSpPr>
            <a:cxnSpLocks/>
          </p:cNvCxnSpPr>
          <p:nvPr/>
        </p:nvCxnSpPr>
        <p:spPr>
          <a:xfrm flipH="1" flipV="1">
            <a:off x="10701331" y="2756162"/>
            <a:ext cx="7206" cy="1392921"/>
          </a:xfrm>
          <a:prstGeom prst="bentConnector3">
            <a:avLst>
              <a:gd name="adj1" fmla="val -9999579"/>
            </a:avLst>
          </a:prstGeom>
          <a:ln w="38100">
            <a:solidFill>
              <a:srgbClr val="27D05F"/>
            </a:solidFill>
            <a:prstDash val="sysDot"/>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a:extLst>
              <a:ext uri="{FF2B5EF4-FFF2-40B4-BE49-F238E27FC236}">
                <a16:creationId xmlns:a16="http://schemas.microsoft.com/office/drawing/2014/main" id="{BA5BDA7D-A924-4CE8-B586-38C1C44E15B3}"/>
              </a:ext>
            </a:extLst>
          </p:cNvPr>
          <p:cNvCxnSpPr>
            <a:cxnSpLocks/>
          </p:cNvCxnSpPr>
          <p:nvPr/>
        </p:nvCxnSpPr>
        <p:spPr>
          <a:xfrm>
            <a:off x="6797197" y="3434421"/>
            <a:ext cx="1452723" cy="946424"/>
          </a:xfrm>
          <a:prstGeom prst="straightConnector1">
            <a:avLst/>
          </a:prstGeom>
          <a:ln w="76200">
            <a:solidFill>
              <a:srgbClr val="7782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52D92B9-86AC-433C-94EA-F36CD97EBBCA}"/>
              </a:ext>
            </a:extLst>
          </p:cNvPr>
          <p:cNvCxnSpPr>
            <a:cxnSpLocks/>
          </p:cNvCxnSpPr>
          <p:nvPr/>
        </p:nvCxnSpPr>
        <p:spPr>
          <a:xfrm flipV="1">
            <a:off x="6797197" y="2656089"/>
            <a:ext cx="1340963" cy="787307"/>
          </a:xfrm>
          <a:prstGeom prst="straightConnector1">
            <a:avLst/>
          </a:prstGeom>
          <a:ln w="76200">
            <a:solidFill>
              <a:srgbClr val="77828D"/>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B027E0F3-CAF6-4B5B-ADA6-FF4AB8FC9A68}"/>
              </a:ext>
            </a:extLst>
          </p:cNvPr>
          <p:cNvCxnSpPr>
            <a:cxnSpLocks/>
            <a:stCxn id="6" idx="2"/>
          </p:cNvCxnSpPr>
          <p:nvPr/>
        </p:nvCxnSpPr>
        <p:spPr>
          <a:xfrm rot="5400000" flipH="1">
            <a:off x="5725439" y="1135414"/>
            <a:ext cx="13295" cy="7073961"/>
          </a:xfrm>
          <a:prstGeom prst="bentConnector4">
            <a:avLst>
              <a:gd name="adj1" fmla="val -4918064"/>
              <a:gd name="adj2" fmla="val 100001"/>
            </a:avLst>
          </a:prstGeom>
          <a:ln w="38100">
            <a:solidFill>
              <a:srgbClr val="252525"/>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DC2995AE-E976-4813-9D36-D7FE43A0A4F1}"/>
              </a:ext>
            </a:extLst>
          </p:cNvPr>
          <p:cNvGrpSpPr/>
          <p:nvPr/>
        </p:nvGrpSpPr>
        <p:grpSpPr>
          <a:xfrm>
            <a:off x="5230197" y="4899504"/>
            <a:ext cx="760652" cy="760652"/>
            <a:chOff x="3716455" y="5530052"/>
            <a:chExt cx="594173" cy="594173"/>
          </a:xfrm>
        </p:grpSpPr>
        <p:sp>
          <p:nvSpPr>
            <p:cNvPr id="71" name="Rectangle: Rounded Corners 70">
              <a:extLst>
                <a:ext uri="{FF2B5EF4-FFF2-40B4-BE49-F238E27FC236}">
                  <a16:creationId xmlns:a16="http://schemas.microsoft.com/office/drawing/2014/main" id="{F01FFFBD-4B75-4BCE-B52D-A5A65B781037}"/>
                </a:ext>
              </a:extLst>
            </p:cNvPr>
            <p:cNvSpPr/>
            <p:nvPr/>
          </p:nvSpPr>
          <p:spPr>
            <a:xfrm>
              <a:off x="3716455" y="5530052"/>
              <a:ext cx="594173" cy="594173"/>
            </a:xfrm>
            <a:prstGeom prst="roundRect">
              <a:avLst>
                <a:gd name="adj" fmla="val 6728"/>
              </a:avLst>
            </a:prstGeom>
            <a:solidFill>
              <a:srgbClr val="D0D0D0"/>
            </a:solidFill>
            <a:ln w="22860">
              <a:solidFill>
                <a:srgbClr val="25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 name="Picture 71">
              <a:extLst>
                <a:ext uri="{FF2B5EF4-FFF2-40B4-BE49-F238E27FC236}">
                  <a16:creationId xmlns:a16="http://schemas.microsoft.com/office/drawing/2014/main" id="{370D51BB-6CBF-4AD0-BCEA-A757CCD35938}"/>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818996" y="5629186"/>
              <a:ext cx="386049" cy="388159"/>
            </a:xfrm>
            <a:prstGeom prst="rect">
              <a:avLst/>
            </a:prstGeom>
          </p:spPr>
        </p:pic>
      </p:grpSp>
      <p:grpSp>
        <p:nvGrpSpPr>
          <p:cNvPr id="73" name="Group 72">
            <a:extLst>
              <a:ext uri="{FF2B5EF4-FFF2-40B4-BE49-F238E27FC236}">
                <a16:creationId xmlns:a16="http://schemas.microsoft.com/office/drawing/2014/main" id="{81B13D88-BC77-41C1-A676-AE1B55BB48D7}"/>
              </a:ext>
            </a:extLst>
          </p:cNvPr>
          <p:cNvGrpSpPr/>
          <p:nvPr/>
        </p:nvGrpSpPr>
        <p:grpSpPr>
          <a:xfrm>
            <a:off x="4015498" y="1323603"/>
            <a:ext cx="442198" cy="442198"/>
            <a:chOff x="4417279" y="5530052"/>
            <a:chExt cx="594173" cy="594173"/>
          </a:xfrm>
        </p:grpSpPr>
        <p:sp>
          <p:nvSpPr>
            <p:cNvPr id="74" name="Rectangle: Rounded Corners 73">
              <a:extLst>
                <a:ext uri="{FF2B5EF4-FFF2-40B4-BE49-F238E27FC236}">
                  <a16:creationId xmlns:a16="http://schemas.microsoft.com/office/drawing/2014/main" id="{67E8D8A4-50C1-40A1-812C-13E99E7CC4AA}"/>
                </a:ext>
              </a:extLst>
            </p:cNvPr>
            <p:cNvSpPr/>
            <p:nvPr/>
          </p:nvSpPr>
          <p:spPr>
            <a:xfrm>
              <a:off x="4417279" y="5530052"/>
              <a:ext cx="594173" cy="594173"/>
            </a:xfrm>
            <a:prstGeom prst="roundRect">
              <a:avLst>
                <a:gd name="adj" fmla="val 6728"/>
              </a:avLst>
            </a:prstGeom>
            <a:solidFill>
              <a:srgbClr val="D0D0D0"/>
            </a:solidFill>
            <a:ln w="22860">
              <a:solidFill>
                <a:srgbClr val="25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5" name="Picture 74">
              <a:extLst>
                <a:ext uri="{FF2B5EF4-FFF2-40B4-BE49-F238E27FC236}">
                  <a16:creationId xmlns:a16="http://schemas.microsoft.com/office/drawing/2014/main" id="{D7F3128D-C24D-4257-81B3-669D69CBB45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540879" y="5613392"/>
              <a:ext cx="337561" cy="416325"/>
            </a:xfrm>
            <a:prstGeom prst="rect">
              <a:avLst/>
            </a:prstGeom>
          </p:spPr>
        </p:pic>
      </p:grpSp>
      <p:grpSp>
        <p:nvGrpSpPr>
          <p:cNvPr id="76" name="Group 75">
            <a:extLst>
              <a:ext uri="{FF2B5EF4-FFF2-40B4-BE49-F238E27FC236}">
                <a16:creationId xmlns:a16="http://schemas.microsoft.com/office/drawing/2014/main" id="{933857AF-3583-4301-A7B3-E72ADD9BC05E}"/>
              </a:ext>
            </a:extLst>
          </p:cNvPr>
          <p:cNvGrpSpPr/>
          <p:nvPr/>
        </p:nvGrpSpPr>
        <p:grpSpPr>
          <a:xfrm>
            <a:off x="4584690" y="1323603"/>
            <a:ext cx="442198" cy="442198"/>
            <a:chOff x="5121332" y="5530052"/>
            <a:chExt cx="594173" cy="594173"/>
          </a:xfrm>
        </p:grpSpPr>
        <p:sp>
          <p:nvSpPr>
            <p:cNvPr id="77" name="Rectangle: Rounded Corners 76">
              <a:extLst>
                <a:ext uri="{FF2B5EF4-FFF2-40B4-BE49-F238E27FC236}">
                  <a16:creationId xmlns:a16="http://schemas.microsoft.com/office/drawing/2014/main" id="{2313FCBA-2B81-443A-B3DB-F18EEFFC3CFB}"/>
                </a:ext>
              </a:extLst>
            </p:cNvPr>
            <p:cNvSpPr/>
            <p:nvPr/>
          </p:nvSpPr>
          <p:spPr>
            <a:xfrm>
              <a:off x="5121332" y="5530052"/>
              <a:ext cx="594173" cy="594173"/>
            </a:xfrm>
            <a:prstGeom prst="roundRect">
              <a:avLst>
                <a:gd name="adj" fmla="val 6728"/>
              </a:avLst>
            </a:prstGeom>
            <a:solidFill>
              <a:srgbClr val="D0D0D0"/>
            </a:solidFill>
            <a:ln w="22860">
              <a:solidFill>
                <a:srgbClr val="25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 name="Picture 77">
              <a:extLst>
                <a:ext uri="{FF2B5EF4-FFF2-40B4-BE49-F238E27FC236}">
                  <a16:creationId xmlns:a16="http://schemas.microsoft.com/office/drawing/2014/main" id="{8FE236E9-3B95-43BF-A7C6-8C61609E1B79}"/>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val="0"/>
                </a:ext>
              </a:extLst>
            </a:blip>
            <a:stretch>
              <a:fillRect/>
            </a:stretch>
          </p:blipFill>
          <p:spPr>
            <a:xfrm>
              <a:off x="5194185" y="5583701"/>
              <a:ext cx="444656" cy="490655"/>
            </a:xfrm>
            <a:prstGeom prst="rect">
              <a:avLst/>
            </a:prstGeom>
          </p:spPr>
        </p:pic>
      </p:grpSp>
      <p:grpSp>
        <p:nvGrpSpPr>
          <p:cNvPr id="79" name="Group 78">
            <a:extLst>
              <a:ext uri="{FF2B5EF4-FFF2-40B4-BE49-F238E27FC236}">
                <a16:creationId xmlns:a16="http://schemas.microsoft.com/office/drawing/2014/main" id="{2C1E021C-C779-42DA-B885-2B68EF6AB7EA}"/>
              </a:ext>
            </a:extLst>
          </p:cNvPr>
          <p:cNvGrpSpPr/>
          <p:nvPr/>
        </p:nvGrpSpPr>
        <p:grpSpPr>
          <a:xfrm>
            <a:off x="5153883" y="1323603"/>
            <a:ext cx="442198" cy="442198"/>
            <a:chOff x="3716455" y="5530052"/>
            <a:chExt cx="594173" cy="594173"/>
          </a:xfrm>
        </p:grpSpPr>
        <p:sp>
          <p:nvSpPr>
            <p:cNvPr id="80" name="Rectangle: Rounded Corners 79">
              <a:extLst>
                <a:ext uri="{FF2B5EF4-FFF2-40B4-BE49-F238E27FC236}">
                  <a16:creationId xmlns:a16="http://schemas.microsoft.com/office/drawing/2014/main" id="{3EF510E3-AD05-4E66-88FF-6BC71B77CD0C}"/>
                </a:ext>
              </a:extLst>
            </p:cNvPr>
            <p:cNvSpPr/>
            <p:nvPr/>
          </p:nvSpPr>
          <p:spPr>
            <a:xfrm>
              <a:off x="3716455" y="5530052"/>
              <a:ext cx="594173" cy="594173"/>
            </a:xfrm>
            <a:prstGeom prst="roundRect">
              <a:avLst>
                <a:gd name="adj" fmla="val 6728"/>
              </a:avLst>
            </a:prstGeom>
            <a:solidFill>
              <a:srgbClr val="D0D0D0"/>
            </a:solidFill>
            <a:ln w="22860">
              <a:solidFill>
                <a:srgbClr val="25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 name="Picture 80">
              <a:extLst>
                <a:ext uri="{FF2B5EF4-FFF2-40B4-BE49-F238E27FC236}">
                  <a16:creationId xmlns:a16="http://schemas.microsoft.com/office/drawing/2014/main" id="{957CE4B5-3D06-47FD-AE48-51D94DCC3950}"/>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818996" y="5629186"/>
              <a:ext cx="386049" cy="388159"/>
            </a:xfrm>
            <a:prstGeom prst="rect">
              <a:avLst/>
            </a:prstGeom>
          </p:spPr>
        </p:pic>
      </p:grpSp>
      <p:grpSp>
        <p:nvGrpSpPr>
          <p:cNvPr id="87" name="Group 86">
            <a:extLst>
              <a:ext uri="{FF2B5EF4-FFF2-40B4-BE49-F238E27FC236}">
                <a16:creationId xmlns:a16="http://schemas.microsoft.com/office/drawing/2014/main" id="{BA915AAF-5318-4F10-873F-F67CF6391FB7}"/>
              </a:ext>
            </a:extLst>
          </p:cNvPr>
          <p:cNvGrpSpPr/>
          <p:nvPr/>
        </p:nvGrpSpPr>
        <p:grpSpPr>
          <a:xfrm>
            <a:off x="5723076" y="1323603"/>
            <a:ext cx="442198" cy="442198"/>
            <a:chOff x="6283652" y="2046090"/>
            <a:chExt cx="422587" cy="422587"/>
          </a:xfrm>
        </p:grpSpPr>
        <p:sp>
          <p:nvSpPr>
            <p:cNvPr id="83" name="Rectangle: Rounded Corners 82">
              <a:extLst>
                <a:ext uri="{FF2B5EF4-FFF2-40B4-BE49-F238E27FC236}">
                  <a16:creationId xmlns:a16="http://schemas.microsoft.com/office/drawing/2014/main" id="{3E30EDB8-5AAB-41AB-9952-401A1E26EECF}"/>
                </a:ext>
              </a:extLst>
            </p:cNvPr>
            <p:cNvSpPr/>
            <p:nvPr/>
          </p:nvSpPr>
          <p:spPr>
            <a:xfrm>
              <a:off x="6283652" y="2046090"/>
              <a:ext cx="422587" cy="422587"/>
            </a:xfrm>
            <a:prstGeom prst="roundRect">
              <a:avLst>
                <a:gd name="adj" fmla="val 6728"/>
              </a:avLst>
            </a:prstGeom>
            <a:solidFill>
              <a:srgbClr val="D0D0D0"/>
            </a:solidFill>
            <a:ln w="22860">
              <a:solidFill>
                <a:srgbClr val="25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6" name="Graphic 85">
              <a:extLst>
                <a:ext uri="{FF2B5EF4-FFF2-40B4-BE49-F238E27FC236}">
                  <a16:creationId xmlns:a16="http://schemas.microsoft.com/office/drawing/2014/main" id="{43C605AB-2BC2-49A5-B1E8-D6BA0C64373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48401" y="2110262"/>
              <a:ext cx="303248" cy="303248"/>
            </a:xfrm>
            <a:prstGeom prst="rect">
              <a:avLst/>
            </a:prstGeom>
          </p:spPr>
        </p:pic>
      </p:grpSp>
      <p:grpSp>
        <p:nvGrpSpPr>
          <p:cNvPr id="93" name="Group 92">
            <a:extLst>
              <a:ext uri="{FF2B5EF4-FFF2-40B4-BE49-F238E27FC236}">
                <a16:creationId xmlns:a16="http://schemas.microsoft.com/office/drawing/2014/main" id="{123919F6-40F3-4C16-9EAB-69616B2FBFD6}"/>
              </a:ext>
            </a:extLst>
          </p:cNvPr>
          <p:cNvGrpSpPr/>
          <p:nvPr/>
        </p:nvGrpSpPr>
        <p:grpSpPr>
          <a:xfrm>
            <a:off x="6289317" y="1319835"/>
            <a:ext cx="455192" cy="459157"/>
            <a:chOff x="6830974" y="2037216"/>
            <a:chExt cx="435005" cy="438794"/>
          </a:xfrm>
        </p:grpSpPr>
        <p:sp>
          <p:nvSpPr>
            <p:cNvPr id="91" name="Rectangle: Rounded Corners 90">
              <a:extLst>
                <a:ext uri="{FF2B5EF4-FFF2-40B4-BE49-F238E27FC236}">
                  <a16:creationId xmlns:a16="http://schemas.microsoft.com/office/drawing/2014/main" id="{233D3C12-58D3-4F38-BEBB-11E2C5483C4E}"/>
                </a:ext>
              </a:extLst>
            </p:cNvPr>
            <p:cNvSpPr/>
            <p:nvPr/>
          </p:nvSpPr>
          <p:spPr>
            <a:xfrm>
              <a:off x="6830974" y="2037216"/>
              <a:ext cx="422587" cy="422587"/>
            </a:xfrm>
            <a:prstGeom prst="roundRect">
              <a:avLst>
                <a:gd name="adj" fmla="val 6728"/>
              </a:avLst>
            </a:prstGeom>
            <a:solidFill>
              <a:srgbClr val="D0D0D0"/>
            </a:solidFill>
            <a:ln w="22860">
              <a:solidFill>
                <a:srgbClr val="25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8" name="Picture 87">
              <a:extLst>
                <a:ext uri="{FF2B5EF4-FFF2-40B4-BE49-F238E27FC236}">
                  <a16:creationId xmlns:a16="http://schemas.microsoft.com/office/drawing/2014/main" id="{30D1CB91-3EC2-402A-9028-17CA892817AE}"/>
                </a:ext>
              </a:extLst>
            </p:cNvPr>
            <p:cNvPicPr>
              <a:picLocks noChangeAspect="1"/>
            </p:cNvPicPr>
            <p:nvPr/>
          </p:nvPicPr>
          <p:blipFill rotWithShape="1">
            <a:blip r:embed="rId15">
              <a:grayscl/>
              <a:extLst>
                <a:ext uri="{28A0092B-C50C-407E-A947-70E740481C1C}">
                  <a14:useLocalDpi xmlns:a14="http://schemas.microsoft.com/office/drawing/2010/main" val="0"/>
                </a:ext>
              </a:extLst>
            </a:blip>
            <a:srcRect l="61787" r="17133" b="49493"/>
            <a:stretch/>
          </p:blipFill>
          <p:spPr>
            <a:xfrm>
              <a:off x="6841578" y="2053453"/>
              <a:ext cx="424401" cy="422557"/>
            </a:xfrm>
            <a:prstGeom prst="rect">
              <a:avLst/>
            </a:prstGeom>
          </p:spPr>
        </p:pic>
      </p:grpSp>
      <p:grpSp>
        <p:nvGrpSpPr>
          <p:cNvPr id="97" name="Group 96">
            <a:extLst>
              <a:ext uri="{FF2B5EF4-FFF2-40B4-BE49-F238E27FC236}">
                <a16:creationId xmlns:a16="http://schemas.microsoft.com/office/drawing/2014/main" id="{D1AD104C-B99C-47C1-BD2D-F5B93C4A39E9}"/>
              </a:ext>
            </a:extLst>
          </p:cNvPr>
          <p:cNvGrpSpPr/>
          <p:nvPr/>
        </p:nvGrpSpPr>
        <p:grpSpPr>
          <a:xfrm>
            <a:off x="6823606" y="1310877"/>
            <a:ext cx="543382" cy="455155"/>
            <a:chOff x="7335376" y="2033928"/>
            <a:chExt cx="519284" cy="434970"/>
          </a:xfrm>
        </p:grpSpPr>
        <p:sp>
          <p:nvSpPr>
            <p:cNvPr id="95" name="Rectangle: Rounded Corners 94">
              <a:extLst>
                <a:ext uri="{FF2B5EF4-FFF2-40B4-BE49-F238E27FC236}">
                  <a16:creationId xmlns:a16="http://schemas.microsoft.com/office/drawing/2014/main" id="{E47CD603-887B-4CC8-8BA0-4B597FD0516F}"/>
                </a:ext>
              </a:extLst>
            </p:cNvPr>
            <p:cNvSpPr/>
            <p:nvPr/>
          </p:nvSpPr>
          <p:spPr>
            <a:xfrm>
              <a:off x="7372955" y="2046311"/>
              <a:ext cx="422587" cy="422587"/>
            </a:xfrm>
            <a:prstGeom prst="roundRect">
              <a:avLst>
                <a:gd name="adj" fmla="val 6728"/>
              </a:avLst>
            </a:prstGeom>
            <a:solidFill>
              <a:srgbClr val="D0D0D0"/>
            </a:solidFill>
            <a:ln w="22860">
              <a:solidFill>
                <a:srgbClr val="25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9" name="Picture 88">
              <a:extLst>
                <a:ext uri="{FF2B5EF4-FFF2-40B4-BE49-F238E27FC236}">
                  <a16:creationId xmlns:a16="http://schemas.microsoft.com/office/drawing/2014/main" id="{563B38D5-45AE-4A2C-A515-0CE5845B488D}"/>
                </a:ext>
              </a:extLst>
            </p:cNvPr>
            <p:cNvPicPr>
              <a:picLocks noChangeAspect="1"/>
            </p:cNvPicPr>
            <p:nvPr/>
          </p:nvPicPr>
          <p:blipFill rotWithShape="1">
            <a:blip r:embed="rId15">
              <a:grayscl/>
              <a:extLst>
                <a:ext uri="{28A0092B-C50C-407E-A947-70E740481C1C}">
                  <a14:useLocalDpi xmlns:a14="http://schemas.microsoft.com/office/drawing/2010/main" val="0"/>
                </a:ext>
              </a:extLst>
            </a:blip>
            <a:srcRect l="59798" t="50507" r="14927"/>
            <a:stretch/>
          </p:blipFill>
          <p:spPr>
            <a:xfrm>
              <a:off x="7335376" y="2033928"/>
              <a:ext cx="519284" cy="422557"/>
            </a:xfrm>
            <a:prstGeom prst="rect">
              <a:avLst/>
            </a:prstGeom>
          </p:spPr>
        </p:pic>
      </p:grpSp>
      <p:grpSp>
        <p:nvGrpSpPr>
          <p:cNvPr id="10" name="Group 9">
            <a:extLst>
              <a:ext uri="{FF2B5EF4-FFF2-40B4-BE49-F238E27FC236}">
                <a16:creationId xmlns:a16="http://schemas.microsoft.com/office/drawing/2014/main" id="{FF200899-F1E4-457B-A169-504D1A2C49FF}"/>
              </a:ext>
            </a:extLst>
          </p:cNvPr>
          <p:cNvGrpSpPr/>
          <p:nvPr/>
        </p:nvGrpSpPr>
        <p:grpSpPr>
          <a:xfrm>
            <a:off x="7829596" y="3726950"/>
            <a:ext cx="2878941" cy="952092"/>
            <a:chOff x="4720367" y="3026139"/>
            <a:chExt cx="2751265" cy="909868"/>
          </a:xfrm>
        </p:grpSpPr>
        <p:pic>
          <p:nvPicPr>
            <p:cNvPr id="6" name="Picture 5">
              <a:extLst>
                <a:ext uri="{FF2B5EF4-FFF2-40B4-BE49-F238E27FC236}">
                  <a16:creationId xmlns:a16="http://schemas.microsoft.com/office/drawing/2014/main" id="{F555D96A-279C-4EDD-8E0F-3BEEFEFE1E8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720367" y="3026139"/>
              <a:ext cx="2751265" cy="909868"/>
            </a:xfrm>
            <a:prstGeom prst="rect">
              <a:avLst/>
            </a:prstGeom>
          </p:spPr>
        </p:pic>
        <p:sp>
          <p:nvSpPr>
            <p:cNvPr id="9" name="Rectangle 8">
              <a:extLst>
                <a:ext uri="{FF2B5EF4-FFF2-40B4-BE49-F238E27FC236}">
                  <a16:creationId xmlns:a16="http://schemas.microsoft.com/office/drawing/2014/main" id="{86868EC5-2B03-46AF-B082-D05F1CFB8E24}"/>
                </a:ext>
              </a:extLst>
            </p:cNvPr>
            <p:cNvSpPr/>
            <p:nvPr/>
          </p:nvSpPr>
          <p:spPr>
            <a:xfrm>
              <a:off x="4876800" y="3185160"/>
              <a:ext cx="2468880" cy="579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38DA3E00-3991-4371-AE92-A9F24B266DC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927081" y="3359450"/>
              <a:ext cx="2342400" cy="207098"/>
            </a:xfrm>
            <a:prstGeom prst="rect">
              <a:avLst/>
            </a:prstGeom>
          </p:spPr>
        </p:pic>
      </p:grpSp>
      <p:pic>
        <p:nvPicPr>
          <p:cNvPr id="7" name="Picture 6">
            <a:extLst>
              <a:ext uri="{FF2B5EF4-FFF2-40B4-BE49-F238E27FC236}">
                <a16:creationId xmlns:a16="http://schemas.microsoft.com/office/drawing/2014/main" id="{2F3EB6DD-493A-4274-871C-1EF69A092D0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29596" y="2211937"/>
            <a:ext cx="2878941" cy="952092"/>
          </a:xfrm>
          <a:prstGeom prst="rect">
            <a:avLst/>
          </a:prstGeom>
        </p:spPr>
      </p:pic>
      <p:pic>
        <p:nvPicPr>
          <p:cNvPr id="3" name="Picture 2">
            <a:extLst>
              <a:ext uri="{FF2B5EF4-FFF2-40B4-BE49-F238E27FC236}">
                <a16:creationId xmlns:a16="http://schemas.microsoft.com/office/drawing/2014/main" id="{9C679CDB-B141-4E9D-A96D-0455B001B2C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776532" y="2469436"/>
            <a:ext cx="1789552" cy="1892138"/>
          </a:xfrm>
          <a:prstGeom prst="rect">
            <a:avLst/>
          </a:prstGeom>
        </p:spPr>
      </p:pic>
    </p:spTree>
    <p:extLst>
      <p:ext uri="{BB962C8B-B14F-4D97-AF65-F5344CB8AC3E}">
        <p14:creationId xmlns:p14="http://schemas.microsoft.com/office/powerpoint/2010/main" val="174971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20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p:stCondLst>
                              <p:cond delay="200"/>
                            </p:stCondLst>
                            <p:childTnLst>
                              <p:par>
                                <p:cTn id="17" presetID="1" presetClass="entr" presetSubtype="0" fill="hold" nodeType="afterEffect">
                                  <p:stCondLst>
                                    <p:cond delay="2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nodeType="afterEffect">
                                  <p:stCondLst>
                                    <p:cond delay="20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nodeType="afterEffect">
                                  <p:stCondLst>
                                    <p:cond delay="20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1" presetClass="entr" presetSubtype="0" fill="hold" nodeType="withEffect">
                                  <p:stCondLst>
                                    <p:cond delay="20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right)">
                                      <p:cBhvr>
                                        <p:cTn id="44" dur="500"/>
                                        <p:tgtEl>
                                          <p:spTgt spid="57"/>
                                        </p:tgtEl>
                                      </p:cBhvr>
                                    </p:animEffec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7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500"/>
                                        <p:tgtEl>
                                          <p:spTgt spid="34"/>
                                        </p:tgtEl>
                                      </p:cBhvr>
                                    </p:animEffect>
                                  </p:childTnLst>
                                </p:cTn>
                              </p:par>
                              <p:par>
                                <p:cTn id="53" presetID="1" presetClass="entr" presetSubtype="0" fill="hold" nodeType="withEffect">
                                  <p:stCondLst>
                                    <p:cond delay="20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right)">
                                      <p:cBhvr>
                                        <p:cTn id="59" dur="500"/>
                                        <p:tgtEl>
                                          <p:spTgt spid="51"/>
                                        </p:tgtEl>
                                      </p:cBhvr>
                                    </p:animEffec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childTnLst>
                          </p:cTn>
                        </p:par>
                        <p:par>
                          <p:cTn id="63" fill="hold">
                            <p:stCondLst>
                              <p:cond delay="500"/>
                            </p:stCondLst>
                            <p:childTnLst>
                              <p:par>
                                <p:cTn id="64" presetID="1" presetClass="entr" presetSubtype="0" fill="hold" nodeType="afterEffect">
                                  <p:stCondLst>
                                    <p:cond delay="0"/>
                                  </p:stCondLst>
                                  <p:childTnLst>
                                    <p:set>
                                      <p:cBhvr>
                                        <p:cTn id="65" dur="1" fill="hold">
                                          <p:stCondLst>
                                            <p:cond delay="0"/>
                                          </p:stCondLst>
                                        </p:cTn>
                                        <p:tgtEl>
                                          <p:spTgt spid="93"/>
                                        </p:tgtEl>
                                        <p:attrNameLst>
                                          <p:attrName>style.visibility</p:attrName>
                                        </p:attrNameLst>
                                      </p:cBhvr>
                                      <p:to>
                                        <p:strVal val="visible"/>
                                      </p:to>
                                    </p:set>
                                  </p:childTnLst>
                                </p:cTn>
                              </p:par>
                            </p:childTnLst>
                          </p:cTn>
                        </p:par>
                        <p:par>
                          <p:cTn id="66" fill="hold">
                            <p:stCondLst>
                              <p:cond delay="500"/>
                            </p:stCondLst>
                            <p:childTnLst>
                              <p:par>
                                <p:cTn id="67" presetID="1" presetClass="entr" presetSubtype="0" fill="hold" nodeType="afterEffect">
                                  <p:stCondLst>
                                    <p:cond delay="0"/>
                                  </p:stCondLst>
                                  <p:childTnLst>
                                    <p:set>
                                      <p:cBhvr>
                                        <p:cTn id="68" dur="1" fill="hold">
                                          <p:stCondLst>
                                            <p:cond delay="0"/>
                                          </p:stCondLst>
                                        </p:cTn>
                                        <p:tgtEl>
                                          <p:spTgt spid="87"/>
                                        </p:tgtEl>
                                        <p:attrNameLst>
                                          <p:attrName>style.visibility</p:attrName>
                                        </p:attrNameLst>
                                      </p:cBhvr>
                                      <p:to>
                                        <p:strVal val="visible"/>
                                      </p:to>
                                    </p:set>
                                  </p:childTnLst>
                                </p:cTn>
                              </p:par>
                            </p:childTnLst>
                          </p:cTn>
                        </p:par>
                        <p:par>
                          <p:cTn id="69" fill="hold">
                            <p:stCondLst>
                              <p:cond delay="500"/>
                            </p:stCondLst>
                            <p:childTnLst>
                              <p:par>
                                <p:cTn id="70" presetID="1" presetClass="entr" presetSubtype="0" fill="hold" nodeType="afterEffect">
                                  <p:stCondLst>
                                    <p:cond delay="0"/>
                                  </p:stCondLst>
                                  <p:childTnLst>
                                    <p:set>
                                      <p:cBhvr>
                                        <p:cTn id="71" dur="1" fill="hold">
                                          <p:stCondLst>
                                            <p:cond delay="0"/>
                                          </p:stCondLst>
                                        </p:cTn>
                                        <p:tgtEl>
                                          <p:spTgt spid="79"/>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par>
                          <p:cTn id="75" fill="hold">
                            <p:stCondLst>
                              <p:cond delay="500"/>
                            </p:stCondLst>
                            <p:childTnLst>
                              <p:par>
                                <p:cTn id="76" presetID="1" presetClass="entr" presetSubtype="0" fill="hold" nodeType="afterEffect">
                                  <p:stCondLst>
                                    <p:cond delay="0"/>
                                  </p:stCondLst>
                                  <p:childTnLst>
                                    <p:set>
                                      <p:cBhvr>
                                        <p:cTn id="77" dur="1" fill="hold">
                                          <p:stCondLst>
                                            <p:cond delay="0"/>
                                          </p:stCondLst>
                                        </p:cTn>
                                        <p:tgtEl>
                                          <p:spTgt spid="7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down)">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02" grpId="0"/>
      <p:bldP spid="10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F07701-7A50-4D2F-8C4D-CBF400F89494}"/>
              </a:ext>
            </a:extLst>
          </p:cNvPr>
          <p:cNvSpPr/>
          <p:nvPr/>
        </p:nvSpPr>
        <p:spPr>
          <a:xfrm>
            <a:off x="0" y="0"/>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A3EDC0CE-1038-44AC-B83A-4C4C6A6F8F9D}"/>
              </a:ext>
            </a:extLst>
          </p:cNvPr>
          <p:cNvPicPr>
            <a:picLocks noChangeAspect="1"/>
          </p:cNvPicPr>
          <p:nvPr/>
        </p:nvPicPr>
        <p:blipFill rotWithShape="1">
          <a:blip r:embed="rId3">
            <a:extLst>
              <a:ext uri="{28A0092B-C50C-407E-A947-70E740481C1C}">
                <a14:useLocalDpi xmlns:a14="http://schemas.microsoft.com/office/drawing/2010/main" val="0"/>
              </a:ext>
            </a:extLst>
          </a:blip>
          <a:srcRect b="23819"/>
          <a:stretch/>
        </p:blipFill>
        <p:spPr>
          <a:xfrm>
            <a:off x="946490" y="2400573"/>
            <a:ext cx="10299020" cy="4457428"/>
          </a:xfrm>
          <a:prstGeom prst="rect">
            <a:avLst/>
          </a:prstGeom>
        </p:spPr>
      </p:pic>
      <p:sp>
        <p:nvSpPr>
          <p:cNvPr id="6" name="TextBox 5">
            <a:extLst>
              <a:ext uri="{FF2B5EF4-FFF2-40B4-BE49-F238E27FC236}">
                <a16:creationId xmlns:a16="http://schemas.microsoft.com/office/drawing/2014/main" id="{1A6310A0-97D4-418C-8A25-0C5643ED599E}"/>
              </a:ext>
            </a:extLst>
          </p:cNvPr>
          <p:cNvSpPr txBox="1"/>
          <p:nvPr/>
        </p:nvSpPr>
        <p:spPr>
          <a:xfrm>
            <a:off x="48768" y="911352"/>
            <a:ext cx="12100560" cy="1060611"/>
          </a:xfrm>
          <a:prstGeom prst="rect">
            <a:avLst/>
          </a:prstGeom>
          <a:noFill/>
        </p:spPr>
        <p:txBody>
          <a:bodyPr wrap="square" rtlCol="0">
            <a:spAutoFit/>
          </a:bodyPr>
          <a:lstStyle/>
          <a:p>
            <a:pPr algn="ctr">
              <a:lnSpc>
                <a:spcPct val="150000"/>
              </a:lnSpc>
            </a:pPr>
            <a:r>
              <a:rPr lang="en-GB" sz="4800" dirty="0">
                <a:solidFill>
                  <a:schemeClr val="tx1">
                    <a:lumMod val="75000"/>
                    <a:lumOff val="25000"/>
                  </a:schemeClr>
                </a:solidFill>
                <a:latin typeface="Proxima Nova A Cond Black" panose="02000506030000020004" pitchFamily="50" charset="0"/>
              </a:rPr>
              <a:t>Make the </a:t>
            </a:r>
            <a:r>
              <a:rPr lang="en-GB" sz="4800" dirty="0">
                <a:solidFill>
                  <a:srgbClr val="CE70CC"/>
                </a:solidFill>
                <a:latin typeface="Proxima Nova A Cond Black" panose="02000506030000020004" pitchFamily="50" charset="0"/>
              </a:rPr>
              <a:t>move to Windows 10.</a:t>
            </a:r>
          </a:p>
        </p:txBody>
      </p:sp>
      <p:sp>
        <p:nvSpPr>
          <p:cNvPr id="4" name="Oval 3">
            <a:extLst>
              <a:ext uri="{FF2B5EF4-FFF2-40B4-BE49-F238E27FC236}">
                <a16:creationId xmlns:a16="http://schemas.microsoft.com/office/drawing/2014/main" id="{DF20E6BC-9EFE-4485-841F-B80F12217201}"/>
              </a:ext>
            </a:extLst>
          </p:cNvPr>
          <p:cNvSpPr/>
          <p:nvPr/>
        </p:nvSpPr>
        <p:spPr>
          <a:xfrm>
            <a:off x="9183900" y="3692324"/>
            <a:ext cx="2534855" cy="2534855"/>
          </a:xfrm>
          <a:prstGeom prst="ellipse">
            <a:avLst/>
          </a:prstGeom>
          <a:solidFill>
            <a:srgbClr val="CE7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Proxima Nova A Cond Black" panose="02000506030000020004" pitchFamily="50" charset="0"/>
              </a:rPr>
              <a:t>Migrate</a:t>
            </a:r>
            <a:br>
              <a:rPr lang="en-GB" dirty="0">
                <a:latin typeface="Proxima Nova A Cond Black" panose="02000506030000020004" pitchFamily="50" charset="0"/>
              </a:rPr>
            </a:br>
            <a:r>
              <a:rPr lang="en-GB" sz="5400" dirty="0">
                <a:latin typeface="Proxima Nova A Cond Black" panose="02000506030000020004" pitchFamily="50" charset="0"/>
              </a:rPr>
              <a:t>100%</a:t>
            </a:r>
            <a:br>
              <a:rPr lang="en-GB" dirty="0">
                <a:latin typeface="Proxima Nova A Cond Black" panose="02000506030000020004" pitchFamily="50" charset="0"/>
              </a:rPr>
            </a:br>
            <a:r>
              <a:rPr lang="en-GB" sz="2800" dirty="0">
                <a:latin typeface="Proxima Nova A Cond Black" panose="02000506030000020004" pitchFamily="50" charset="0"/>
              </a:rPr>
              <a:t>of apps</a:t>
            </a:r>
            <a:endParaRPr lang="en-GB" dirty="0">
              <a:latin typeface="Proxima Nova A Cond Black" panose="02000506030000020004" pitchFamily="50" charset="0"/>
            </a:endParaRPr>
          </a:p>
        </p:txBody>
      </p:sp>
    </p:spTree>
    <p:extLst>
      <p:ext uri="{BB962C8B-B14F-4D97-AF65-F5344CB8AC3E}">
        <p14:creationId xmlns:p14="http://schemas.microsoft.com/office/powerpoint/2010/main" val="3021291773"/>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200" tmFilter="0, 0; .2, .5; .8, .5; 1, 0"/>
                                        <p:tgtEl>
                                          <p:spTgt spid="4"/>
                                        </p:tgtEl>
                                      </p:cBhvr>
                                    </p:animEffect>
                                    <p:animScale>
                                      <p:cBhvr>
                                        <p:cTn id="9" dur="1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CF07701-7A50-4D2F-8C4D-CBF400F89494}"/>
              </a:ext>
            </a:extLst>
          </p:cNvPr>
          <p:cNvSpPr/>
          <p:nvPr/>
        </p:nvSpPr>
        <p:spPr>
          <a:xfrm>
            <a:off x="0" y="0"/>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2A37F607-945A-4CD7-8C9E-D2DC6F92F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975" y="2451501"/>
            <a:ext cx="7179405" cy="3613634"/>
          </a:xfrm>
          <a:prstGeom prst="rect">
            <a:avLst/>
          </a:prstGeom>
        </p:spPr>
      </p:pic>
      <p:sp>
        <p:nvSpPr>
          <p:cNvPr id="13" name="TextBox 12">
            <a:extLst>
              <a:ext uri="{FF2B5EF4-FFF2-40B4-BE49-F238E27FC236}">
                <a16:creationId xmlns:a16="http://schemas.microsoft.com/office/drawing/2014/main" id="{1C7BF1E2-C5BC-4795-9B19-9A907ED4C392}"/>
              </a:ext>
            </a:extLst>
          </p:cNvPr>
          <p:cNvSpPr txBox="1"/>
          <p:nvPr/>
        </p:nvSpPr>
        <p:spPr>
          <a:xfrm>
            <a:off x="48768" y="911352"/>
            <a:ext cx="12100560" cy="1200329"/>
          </a:xfrm>
          <a:prstGeom prst="rect">
            <a:avLst/>
          </a:prstGeom>
          <a:noFill/>
        </p:spPr>
        <p:txBody>
          <a:bodyPr wrap="square" rtlCol="0">
            <a:spAutoFit/>
          </a:bodyPr>
          <a:lstStyle/>
          <a:p>
            <a:pPr algn="ctr">
              <a:lnSpc>
                <a:spcPct val="150000"/>
              </a:lnSpc>
            </a:pPr>
            <a:r>
              <a:rPr lang="en-GB" sz="4800" dirty="0">
                <a:solidFill>
                  <a:schemeClr val="tx1">
                    <a:lumMod val="75000"/>
                    <a:lumOff val="25000"/>
                  </a:schemeClr>
                </a:solidFill>
                <a:latin typeface="Proxima Nova A Cond Black" panose="02000506030000020004" pitchFamily="50" charset="0"/>
              </a:rPr>
              <a:t>Enforce a </a:t>
            </a:r>
            <a:r>
              <a:rPr lang="en-GB" sz="4800" dirty="0">
                <a:solidFill>
                  <a:srgbClr val="CE70CC"/>
                </a:solidFill>
                <a:latin typeface="Proxima Nova A Cond Black" panose="02000506030000020004" pitchFamily="50" charset="0"/>
              </a:rPr>
              <a:t>‘new version only’ </a:t>
            </a:r>
            <a:r>
              <a:rPr lang="en-GB" sz="4800" dirty="0">
                <a:solidFill>
                  <a:schemeClr val="tx1">
                    <a:lumMod val="75000"/>
                    <a:lumOff val="25000"/>
                  </a:schemeClr>
                </a:solidFill>
                <a:latin typeface="Proxima Nova A Cond Black" panose="02000506030000020004" pitchFamily="50" charset="0"/>
              </a:rPr>
              <a:t>policy.</a:t>
            </a:r>
          </a:p>
        </p:txBody>
      </p:sp>
      <p:sp>
        <p:nvSpPr>
          <p:cNvPr id="9" name="Oval 8">
            <a:extLst>
              <a:ext uri="{FF2B5EF4-FFF2-40B4-BE49-F238E27FC236}">
                <a16:creationId xmlns:a16="http://schemas.microsoft.com/office/drawing/2014/main" id="{69CFE9CB-E69C-475F-9577-D906CCA86223}"/>
              </a:ext>
            </a:extLst>
          </p:cNvPr>
          <p:cNvSpPr/>
          <p:nvPr/>
        </p:nvSpPr>
        <p:spPr>
          <a:xfrm>
            <a:off x="4514126" y="2450336"/>
            <a:ext cx="581066" cy="581066"/>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Proxima Nova A Cond Black" panose="02000506030000020004" pitchFamily="50" charset="0"/>
              </a:rPr>
              <a:t>1</a:t>
            </a:r>
          </a:p>
        </p:txBody>
      </p:sp>
      <p:sp>
        <p:nvSpPr>
          <p:cNvPr id="11" name="Oval 10">
            <a:extLst>
              <a:ext uri="{FF2B5EF4-FFF2-40B4-BE49-F238E27FC236}">
                <a16:creationId xmlns:a16="http://schemas.microsoft.com/office/drawing/2014/main" id="{B0D81D22-8C6A-43EA-8B26-FB20B3FB36AF}"/>
              </a:ext>
            </a:extLst>
          </p:cNvPr>
          <p:cNvSpPr/>
          <p:nvPr/>
        </p:nvSpPr>
        <p:spPr>
          <a:xfrm>
            <a:off x="6344856" y="4223593"/>
            <a:ext cx="581066" cy="581066"/>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Proxima Nova A Cond Black" panose="02000506030000020004" pitchFamily="50" charset="0"/>
              </a:rPr>
              <a:t>1</a:t>
            </a:r>
          </a:p>
        </p:txBody>
      </p:sp>
      <p:sp>
        <p:nvSpPr>
          <p:cNvPr id="14" name="Oval 13">
            <a:extLst>
              <a:ext uri="{FF2B5EF4-FFF2-40B4-BE49-F238E27FC236}">
                <a16:creationId xmlns:a16="http://schemas.microsoft.com/office/drawing/2014/main" id="{C78C76B2-120E-4D96-BC64-1A1C58B3FC0A}"/>
              </a:ext>
            </a:extLst>
          </p:cNvPr>
          <p:cNvSpPr/>
          <p:nvPr/>
        </p:nvSpPr>
        <p:spPr>
          <a:xfrm>
            <a:off x="8131980" y="2441967"/>
            <a:ext cx="581066" cy="581066"/>
          </a:xfrm>
          <a:prstGeom prst="ellipse">
            <a:avLst/>
          </a:prstGeom>
          <a:solidFill>
            <a:srgbClr val="FF37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Proxima Nova A Cond Black" panose="02000506030000020004" pitchFamily="50" charset="0"/>
              </a:rPr>
              <a:t>1</a:t>
            </a:r>
          </a:p>
        </p:txBody>
      </p:sp>
    </p:spTree>
    <p:extLst>
      <p:ext uri="{BB962C8B-B14F-4D97-AF65-F5344CB8AC3E}">
        <p14:creationId xmlns:p14="http://schemas.microsoft.com/office/powerpoint/2010/main" val="40990118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500"/>
                                  </p:stCondLst>
                                  <p:childTnLst>
                                    <p:set>
                                      <p:cBhvr>
                                        <p:cTn id="6" dur="1" fill="hold">
                                          <p:stCondLst>
                                            <p:cond delay="0"/>
                                          </p:stCondLst>
                                        </p:cTn>
                                        <p:tgtEl>
                                          <p:spTgt spid="9"/>
                                        </p:tgtEl>
                                        <p:attrNameLst>
                                          <p:attrName>style.visibility</p:attrName>
                                        </p:attrNameLst>
                                      </p:cBhvr>
                                      <p:to>
                                        <p:strVal val="visible"/>
                                      </p:to>
                                    </p:set>
                                  </p:childTnLst>
                                </p:cTn>
                              </p:par>
                              <p:par>
                                <p:cTn id="7" presetID="26" presetClass="emph" presetSubtype="0" fill="hold" grpId="0" nodeType="withEffect">
                                  <p:stCondLst>
                                    <p:cond delay="500"/>
                                  </p:stCondLst>
                                  <p:childTnLst>
                                    <p:animEffect transition="out" filter="fade">
                                      <p:cBhvr>
                                        <p:cTn id="8" dur="200" tmFilter="0, 0; .2, .5; .8, .5; 1, 0"/>
                                        <p:tgtEl>
                                          <p:spTgt spid="9"/>
                                        </p:tgtEl>
                                      </p:cBhvr>
                                    </p:animEffect>
                                    <p:animScale>
                                      <p:cBhvr>
                                        <p:cTn id="9" dur="100" autoRev="1" fill="hold"/>
                                        <p:tgtEl>
                                          <p:spTgt spid="9"/>
                                        </p:tgtEl>
                                      </p:cBhvr>
                                      <p:by x="105000" y="105000"/>
                                    </p:animScale>
                                  </p:childTnLst>
                                </p:cTn>
                              </p:par>
                            </p:childTnLst>
                          </p:cTn>
                        </p:par>
                        <p:par>
                          <p:cTn id="10" fill="hold">
                            <p:stCondLst>
                              <p:cond delay="700"/>
                            </p:stCondLst>
                            <p:childTnLst>
                              <p:par>
                                <p:cTn id="11" presetID="1" presetClass="entr" presetSubtype="0" fill="hold" grpId="1" nodeType="afterEffect">
                                  <p:stCondLst>
                                    <p:cond delay="500"/>
                                  </p:stCondLst>
                                  <p:childTnLst>
                                    <p:set>
                                      <p:cBhvr>
                                        <p:cTn id="12" dur="1" fill="hold">
                                          <p:stCondLst>
                                            <p:cond delay="0"/>
                                          </p:stCondLst>
                                        </p:cTn>
                                        <p:tgtEl>
                                          <p:spTgt spid="11"/>
                                        </p:tgtEl>
                                        <p:attrNameLst>
                                          <p:attrName>style.visibility</p:attrName>
                                        </p:attrNameLst>
                                      </p:cBhvr>
                                      <p:to>
                                        <p:strVal val="visible"/>
                                      </p:to>
                                    </p:set>
                                  </p:childTnLst>
                                </p:cTn>
                              </p:par>
                              <p:par>
                                <p:cTn id="13" presetID="26" presetClass="emph" presetSubtype="0" fill="hold" grpId="0" nodeType="withEffect">
                                  <p:stCondLst>
                                    <p:cond delay="500"/>
                                  </p:stCondLst>
                                  <p:childTnLst>
                                    <p:animEffect transition="out" filter="fade">
                                      <p:cBhvr>
                                        <p:cTn id="14" dur="200" tmFilter="0, 0; .2, .5; .8, .5; 1, 0"/>
                                        <p:tgtEl>
                                          <p:spTgt spid="11"/>
                                        </p:tgtEl>
                                      </p:cBhvr>
                                    </p:animEffect>
                                    <p:animScale>
                                      <p:cBhvr>
                                        <p:cTn id="15" dur="100" autoRev="1" fill="hold"/>
                                        <p:tgtEl>
                                          <p:spTgt spid="11"/>
                                        </p:tgtEl>
                                      </p:cBhvr>
                                      <p:by x="105000" y="105000"/>
                                    </p:animScale>
                                  </p:childTnLst>
                                </p:cTn>
                              </p:par>
                            </p:childTnLst>
                          </p:cTn>
                        </p:par>
                        <p:par>
                          <p:cTn id="16" fill="hold">
                            <p:stCondLst>
                              <p:cond delay="1400"/>
                            </p:stCondLst>
                            <p:childTnLst>
                              <p:par>
                                <p:cTn id="17" presetID="1" presetClass="entr" presetSubtype="0" fill="hold" grpId="1" nodeType="afterEffect">
                                  <p:stCondLst>
                                    <p:cond delay="500"/>
                                  </p:stCondLst>
                                  <p:childTnLst>
                                    <p:set>
                                      <p:cBhvr>
                                        <p:cTn id="18" dur="1" fill="hold">
                                          <p:stCondLst>
                                            <p:cond delay="0"/>
                                          </p:stCondLst>
                                        </p:cTn>
                                        <p:tgtEl>
                                          <p:spTgt spid="14"/>
                                        </p:tgtEl>
                                        <p:attrNameLst>
                                          <p:attrName>style.visibility</p:attrName>
                                        </p:attrNameLst>
                                      </p:cBhvr>
                                      <p:to>
                                        <p:strVal val="visible"/>
                                      </p:to>
                                    </p:set>
                                  </p:childTnLst>
                                </p:cTn>
                              </p:par>
                              <p:par>
                                <p:cTn id="19" presetID="26" presetClass="emph" presetSubtype="0" fill="hold" grpId="0" nodeType="withEffect">
                                  <p:stCondLst>
                                    <p:cond delay="500"/>
                                  </p:stCondLst>
                                  <p:childTnLst>
                                    <p:animEffect transition="out" filter="fade">
                                      <p:cBhvr>
                                        <p:cTn id="20" dur="200" tmFilter="0, 0; .2, .5; .8, .5; 1, 0"/>
                                        <p:tgtEl>
                                          <p:spTgt spid="14"/>
                                        </p:tgtEl>
                                      </p:cBhvr>
                                    </p:animEffect>
                                    <p:animScale>
                                      <p:cBhvr>
                                        <p:cTn id="21" dur="1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4" grpId="0" animBg="1"/>
      <p:bldP spid="1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31B7F9-6FA5-47DD-97CE-DD36685AC914}"/>
              </a:ext>
            </a:extLst>
          </p:cNvPr>
          <p:cNvSpPr/>
          <p:nvPr/>
        </p:nvSpPr>
        <p:spPr>
          <a:xfrm>
            <a:off x="0" y="0"/>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D7769EE-2625-46EF-B015-2571B5AA1086}"/>
              </a:ext>
            </a:extLst>
          </p:cNvPr>
          <p:cNvSpPr>
            <a:spLocks noGrp="1"/>
          </p:cNvSpPr>
          <p:nvPr>
            <p:ph type="title"/>
          </p:nvPr>
        </p:nvSpPr>
        <p:spPr/>
        <p:txBody>
          <a:bodyPr/>
          <a:lstStyle/>
          <a:p>
            <a:r>
              <a:rPr lang="en-GB" dirty="0">
                <a:solidFill>
                  <a:schemeClr val="tx1">
                    <a:lumMod val="75000"/>
                    <a:lumOff val="25000"/>
                  </a:schemeClr>
                </a:solidFill>
                <a:latin typeface="Proxima Nova A Cond Black" panose="02000506030000020004" pitchFamily="50" charset="0"/>
              </a:rPr>
              <a:t>About us:</a:t>
            </a:r>
            <a:endParaRPr lang="en-GB" dirty="0">
              <a:latin typeface="Proxima Nova A Light" panose="02000506030000020004" pitchFamily="50" charset="0"/>
            </a:endParaRPr>
          </a:p>
        </p:txBody>
      </p:sp>
      <p:sp>
        <p:nvSpPr>
          <p:cNvPr id="3" name="Content Placeholder 2">
            <a:extLst>
              <a:ext uri="{FF2B5EF4-FFF2-40B4-BE49-F238E27FC236}">
                <a16:creationId xmlns:a16="http://schemas.microsoft.com/office/drawing/2014/main" id="{411E19E9-A4E2-4932-8E96-EC2274EE3DDB}"/>
              </a:ext>
            </a:extLst>
          </p:cNvPr>
          <p:cNvSpPr>
            <a:spLocks noGrp="1"/>
          </p:cNvSpPr>
          <p:nvPr>
            <p:ph idx="1"/>
          </p:nvPr>
        </p:nvSpPr>
        <p:spPr>
          <a:xfrm>
            <a:off x="1190847" y="1447148"/>
            <a:ext cx="10162953" cy="4351338"/>
          </a:xfrm>
        </p:spPr>
        <p:txBody>
          <a:bodyPr>
            <a:normAutofit/>
          </a:bodyPr>
          <a:lstStyle/>
          <a:p>
            <a:pPr>
              <a:lnSpc>
                <a:spcPct val="220000"/>
              </a:lnSpc>
            </a:pPr>
            <a:r>
              <a:rPr lang="en-GB" dirty="0">
                <a:latin typeface="Proxima Nova A Light" panose="02000506030000020004" pitchFamily="50" charset="0"/>
              </a:rPr>
              <a:t>Yorkshire based team</a:t>
            </a:r>
          </a:p>
          <a:p>
            <a:pPr>
              <a:lnSpc>
                <a:spcPct val="220000"/>
              </a:lnSpc>
            </a:pPr>
            <a:r>
              <a:rPr lang="en-GB" dirty="0">
                <a:latin typeface="Proxima Nova A Light" panose="02000506030000020004" pitchFamily="50" charset="0"/>
              </a:rPr>
              <a:t>Experienced resources</a:t>
            </a:r>
          </a:p>
          <a:p>
            <a:pPr>
              <a:lnSpc>
                <a:spcPct val="220000"/>
              </a:lnSpc>
            </a:pPr>
            <a:r>
              <a:rPr lang="en-GB" dirty="0">
                <a:latin typeface="Proxima Nova A Light" panose="02000506030000020004" pitchFamily="50" charset="0"/>
              </a:rPr>
              <a:t>Referenceable users</a:t>
            </a:r>
          </a:p>
          <a:p>
            <a:pPr>
              <a:lnSpc>
                <a:spcPct val="220000"/>
              </a:lnSpc>
            </a:pPr>
            <a:r>
              <a:rPr lang="en-GB" dirty="0">
                <a:latin typeface="Proxima Nova A Light" panose="02000506030000020004" pitchFamily="50" charset="0"/>
              </a:rPr>
              <a:t>Existing library of pre-packaged apps and recipes</a:t>
            </a:r>
          </a:p>
        </p:txBody>
      </p:sp>
    </p:spTree>
    <p:extLst>
      <p:ext uri="{BB962C8B-B14F-4D97-AF65-F5344CB8AC3E}">
        <p14:creationId xmlns:p14="http://schemas.microsoft.com/office/powerpoint/2010/main" val="2191244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31B7F9-6FA5-47DD-97CE-DD36685AC914}"/>
              </a:ext>
            </a:extLst>
          </p:cNvPr>
          <p:cNvSpPr/>
          <p:nvPr/>
        </p:nvSpPr>
        <p:spPr>
          <a:xfrm>
            <a:off x="0" y="0"/>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D7769EE-2625-46EF-B015-2571B5AA1086}"/>
              </a:ext>
            </a:extLst>
          </p:cNvPr>
          <p:cNvSpPr>
            <a:spLocks noGrp="1"/>
          </p:cNvSpPr>
          <p:nvPr>
            <p:ph type="title"/>
          </p:nvPr>
        </p:nvSpPr>
        <p:spPr/>
        <p:txBody>
          <a:bodyPr/>
          <a:lstStyle/>
          <a:p>
            <a:r>
              <a:rPr lang="en-GB" dirty="0">
                <a:solidFill>
                  <a:schemeClr val="tx1">
                    <a:lumMod val="75000"/>
                    <a:lumOff val="25000"/>
                  </a:schemeClr>
                </a:solidFill>
                <a:latin typeface="Proxima Nova A Cond Black" panose="02000506030000020004" pitchFamily="50" charset="0"/>
              </a:rPr>
              <a:t>In summary…</a:t>
            </a:r>
            <a:endParaRPr lang="en-GB" dirty="0">
              <a:latin typeface="Proxima Nova A Light" panose="02000506030000020004" pitchFamily="50" charset="0"/>
            </a:endParaRPr>
          </a:p>
        </p:txBody>
      </p:sp>
      <p:sp>
        <p:nvSpPr>
          <p:cNvPr id="3" name="Content Placeholder 2">
            <a:extLst>
              <a:ext uri="{FF2B5EF4-FFF2-40B4-BE49-F238E27FC236}">
                <a16:creationId xmlns:a16="http://schemas.microsoft.com/office/drawing/2014/main" id="{411E19E9-A4E2-4932-8E96-EC2274EE3DDB}"/>
              </a:ext>
            </a:extLst>
          </p:cNvPr>
          <p:cNvSpPr>
            <a:spLocks noGrp="1"/>
          </p:cNvSpPr>
          <p:nvPr>
            <p:ph idx="1"/>
          </p:nvPr>
        </p:nvSpPr>
        <p:spPr>
          <a:xfrm>
            <a:off x="1190847" y="1429563"/>
            <a:ext cx="10162953" cy="4351338"/>
          </a:xfrm>
        </p:spPr>
        <p:txBody>
          <a:bodyPr>
            <a:normAutofit fontScale="92500"/>
          </a:bodyPr>
          <a:lstStyle/>
          <a:p>
            <a:pPr>
              <a:lnSpc>
                <a:spcPct val="220000"/>
              </a:lnSpc>
            </a:pPr>
            <a:r>
              <a:rPr lang="en-GB" dirty="0">
                <a:latin typeface="Proxima Nova A Light" panose="02000506030000020004" pitchFamily="50" charset="0"/>
              </a:rPr>
              <a:t>Can remove legacy application blockers</a:t>
            </a:r>
          </a:p>
          <a:p>
            <a:pPr>
              <a:lnSpc>
                <a:spcPct val="220000"/>
              </a:lnSpc>
            </a:pPr>
            <a:r>
              <a:rPr lang="en-GB" dirty="0">
                <a:latin typeface="Proxima Nova A Light" panose="02000506030000020004" pitchFamily="50" charset="0"/>
              </a:rPr>
              <a:t>Not forcing an organisation to change their deployment strategy</a:t>
            </a:r>
          </a:p>
          <a:p>
            <a:pPr>
              <a:lnSpc>
                <a:spcPct val="220000"/>
              </a:lnSpc>
            </a:pPr>
            <a:r>
              <a:rPr lang="en-GB" dirty="0">
                <a:latin typeface="Proxima Nova A Light" panose="02000506030000020004" pitchFamily="50" charset="0"/>
              </a:rPr>
              <a:t>1.5 million existing users</a:t>
            </a:r>
          </a:p>
          <a:p>
            <a:pPr>
              <a:lnSpc>
                <a:spcPct val="220000"/>
              </a:lnSpc>
            </a:pPr>
            <a:r>
              <a:rPr lang="en-GB" dirty="0">
                <a:latin typeface="Proxima Nova A Light" panose="02000506030000020004" pitchFamily="50" charset="0"/>
              </a:rPr>
              <a:t>15,000 apps packaged (and counting!)</a:t>
            </a:r>
          </a:p>
        </p:txBody>
      </p:sp>
    </p:spTree>
    <p:extLst>
      <p:ext uri="{BB962C8B-B14F-4D97-AF65-F5344CB8AC3E}">
        <p14:creationId xmlns:p14="http://schemas.microsoft.com/office/powerpoint/2010/main" val="220548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63E880-E348-4209-97A1-1114F212DBD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a:extLst>
              <a:ext uri="{FF2B5EF4-FFF2-40B4-BE49-F238E27FC236}">
                <a16:creationId xmlns:a16="http://schemas.microsoft.com/office/drawing/2014/main" id="{D23C59A3-E3F9-4807-8BD0-29E65CB8DD49}"/>
              </a:ext>
            </a:extLst>
          </p:cNvPr>
          <p:cNvSpPr/>
          <p:nvPr/>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TextBox 61"/>
          <p:cNvSpPr txBox="1"/>
          <p:nvPr/>
        </p:nvSpPr>
        <p:spPr>
          <a:xfrm>
            <a:off x="758511" y="3447354"/>
            <a:ext cx="5008483" cy="830997"/>
          </a:xfrm>
          <a:prstGeom prst="rect">
            <a:avLst/>
          </a:prstGeom>
          <a:noFill/>
        </p:spPr>
        <p:txBody>
          <a:bodyPr wrap="square" rtlCol="0">
            <a:spAutoFit/>
          </a:bodyPr>
          <a:lstStyle/>
          <a:p>
            <a:r>
              <a:rPr lang="en-GB" sz="2400" dirty="0">
                <a:solidFill>
                  <a:schemeClr val="tx1">
                    <a:lumMod val="75000"/>
                    <a:lumOff val="25000"/>
                  </a:schemeClr>
                </a:solidFill>
                <a:latin typeface="Proxima Nova A Light" panose="02000506030000020004" pitchFamily="50" charset="0"/>
              </a:rPr>
              <a:t>10 apps are launched using AppsAnywhere, worldwide.</a:t>
            </a:r>
          </a:p>
        </p:txBody>
      </p:sp>
      <p:pic>
        <p:nvPicPr>
          <p:cNvPr id="111" name="Picture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8896" y="2052292"/>
            <a:ext cx="854831" cy="698824"/>
          </a:xfrm>
          <a:prstGeom prst="rect">
            <a:avLst/>
          </a:prstGeom>
        </p:spPr>
      </p:pic>
      <p:pic>
        <p:nvPicPr>
          <p:cNvPr id="112" name="Picture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2522" y="2025276"/>
            <a:ext cx="734754" cy="734754"/>
          </a:xfrm>
          <a:prstGeom prst="rect">
            <a:avLst/>
          </a:prstGeom>
        </p:spPr>
      </p:pic>
      <p:pic>
        <p:nvPicPr>
          <p:cNvPr id="114" name="Picture 1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3331" y="2106926"/>
            <a:ext cx="666193" cy="791436"/>
          </a:xfrm>
          <a:prstGeom prst="rect">
            <a:avLst/>
          </a:prstGeom>
        </p:spPr>
      </p:pic>
      <p:pic>
        <p:nvPicPr>
          <p:cNvPr id="110" name="Picture 10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7715" y="2032490"/>
            <a:ext cx="904151" cy="904151"/>
          </a:xfrm>
          <a:prstGeom prst="rect">
            <a:avLst/>
          </a:prstGeom>
        </p:spPr>
      </p:pic>
      <p:pic>
        <p:nvPicPr>
          <p:cNvPr id="115" name="Picture 1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85006" y="2096724"/>
            <a:ext cx="733275" cy="733275"/>
          </a:xfrm>
          <a:prstGeom prst="rect">
            <a:avLst/>
          </a:prstGeom>
        </p:spPr>
      </p:pic>
      <p:pic>
        <p:nvPicPr>
          <p:cNvPr id="106" name="Picture 10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37261" y="977592"/>
            <a:ext cx="731552" cy="731553"/>
          </a:xfrm>
          <a:prstGeom prst="rect">
            <a:avLst/>
          </a:prstGeom>
        </p:spPr>
      </p:pic>
      <p:pic>
        <p:nvPicPr>
          <p:cNvPr id="108" name="Picture 1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67587" y="987382"/>
            <a:ext cx="698111" cy="698112"/>
          </a:xfrm>
          <a:prstGeom prst="rect">
            <a:avLst/>
          </a:prstGeom>
        </p:spPr>
      </p:pic>
      <p:pic>
        <p:nvPicPr>
          <p:cNvPr id="107" name="Picture 10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81050" y="977593"/>
            <a:ext cx="795397" cy="795398"/>
          </a:xfrm>
          <a:prstGeom prst="rect">
            <a:avLst/>
          </a:prstGeom>
        </p:spPr>
      </p:pic>
      <p:pic>
        <p:nvPicPr>
          <p:cNvPr id="109" name="Picture 108"/>
          <p:cNvPicPr>
            <a:picLocks noChangeAspect="1"/>
          </p:cNvPicPr>
          <p:nvPr/>
        </p:nvPicPr>
        <p:blipFill rotWithShape="1">
          <a:blip r:embed="rId12" cstate="print">
            <a:extLst>
              <a:ext uri="{28A0092B-C50C-407E-A947-70E740481C1C}">
                <a14:useLocalDpi xmlns:a14="http://schemas.microsoft.com/office/drawing/2010/main" val="0"/>
              </a:ext>
            </a:extLst>
          </a:blip>
          <a:srcRect t="28188" r="68535" b="28785"/>
          <a:stretch/>
        </p:blipFill>
        <p:spPr>
          <a:xfrm>
            <a:off x="7583705" y="908429"/>
            <a:ext cx="632228" cy="864562"/>
          </a:xfrm>
          <a:prstGeom prst="rect">
            <a:avLst/>
          </a:prstGeom>
        </p:spPr>
      </p:pic>
      <p:pic>
        <p:nvPicPr>
          <p:cNvPr id="118" name="Picture 1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01823" y="841247"/>
            <a:ext cx="937739" cy="937739"/>
          </a:xfrm>
          <a:prstGeom prst="rect">
            <a:avLst/>
          </a:prstGeom>
        </p:spPr>
      </p:pic>
      <p:pic>
        <p:nvPicPr>
          <p:cNvPr id="117" name="Picture 1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98144" y="3129619"/>
            <a:ext cx="972004" cy="972004"/>
          </a:xfrm>
          <a:prstGeom prst="rect">
            <a:avLst/>
          </a:prstGeom>
        </p:spPr>
      </p:pic>
      <p:pic>
        <p:nvPicPr>
          <p:cNvPr id="116" name="Picture 1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45287" y="3070661"/>
            <a:ext cx="853578" cy="853578"/>
          </a:xfrm>
          <a:prstGeom prst="rect">
            <a:avLst/>
          </a:prstGeom>
        </p:spPr>
      </p:pic>
      <p:pic>
        <p:nvPicPr>
          <p:cNvPr id="123" name="Picture 12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526580" y="3181489"/>
            <a:ext cx="636161" cy="640705"/>
          </a:xfrm>
          <a:prstGeom prst="rect">
            <a:avLst/>
          </a:prstGeom>
        </p:spPr>
      </p:pic>
      <p:pic>
        <p:nvPicPr>
          <p:cNvPr id="125" name="Picture 1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17629" y="2986527"/>
            <a:ext cx="1021849" cy="1021849"/>
          </a:xfrm>
          <a:prstGeom prst="rect">
            <a:avLst/>
          </a:prstGeom>
        </p:spPr>
      </p:pic>
      <p:pic>
        <p:nvPicPr>
          <p:cNvPr id="127" name="Picture 1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93509" y="3168837"/>
            <a:ext cx="657230" cy="657230"/>
          </a:xfrm>
          <a:prstGeom prst="rect">
            <a:avLst/>
          </a:prstGeom>
          <a:ln>
            <a:solidFill>
              <a:srgbClr val="CE1E4C"/>
            </a:solidFill>
          </a:ln>
        </p:spPr>
      </p:pic>
      <p:pic>
        <p:nvPicPr>
          <p:cNvPr id="121" name="Picture 1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492254" y="4217805"/>
            <a:ext cx="664252" cy="652297"/>
          </a:xfrm>
          <a:prstGeom prst="rect">
            <a:avLst/>
          </a:prstGeom>
        </p:spPr>
      </p:pic>
      <p:pic>
        <p:nvPicPr>
          <p:cNvPr id="122" name="Picture 1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560390" y="4251074"/>
            <a:ext cx="603864" cy="603864"/>
          </a:xfrm>
          <a:prstGeom prst="rect">
            <a:avLst/>
          </a:prstGeom>
        </p:spPr>
      </p:pic>
      <p:pic>
        <p:nvPicPr>
          <p:cNvPr id="124" name="Picture 123"/>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96315" y="4172336"/>
            <a:ext cx="815609" cy="815609"/>
          </a:xfrm>
          <a:prstGeom prst="rect">
            <a:avLst/>
          </a:prstGeom>
        </p:spPr>
      </p:pic>
      <p:pic>
        <p:nvPicPr>
          <p:cNvPr id="126" name="Picture 12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582005" y="4251073"/>
            <a:ext cx="681354" cy="681356"/>
          </a:xfrm>
          <a:prstGeom prst="rect">
            <a:avLst/>
          </a:prstGeom>
          <a:ln>
            <a:solidFill>
              <a:srgbClr val="007DC4"/>
            </a:solidFill>
          </a:ln>
        </p:spPr>
      </p:pic>
      <p:pic>
        <p:nvPicPr>
          <p:cNvPr id="134" name="Picture 13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466262" y="4201674"/>
            <a:ext cx="653262" cy="653262"/>
          </a:xfrm>
          <a:prstGeom prst="rect">
            <a:avLst/>
          </a:prstGeom>
        </p:spPr>
      </p:pic>
      <p:pic>
        <p:nvPicPr>
          <p:cNvPr id="135" name="Picture 134"/>
          <p:cNvPicPr>
            <a:picLocks noChangeAspect="1"/>
          </p:cNvPicPr>
          <p:nvPr/>
        </p:nvPicPr>
        <p:blipFill rotWithShape="1">
          <a:blip r:embed="rId24" cstate="print">
            <a:lum bright="70000" contrast="-70000"/>
            <a:extLst>
              <a:ext uri="{28A0092B-C50C-407E-A947-70E740481C1C}">
                <a14:useLocalDpi xmlns:a14="http://schemas.microsoft.com/office/drawing/2010/main" val="0"/>
              </a:ext>
            </a:extLst>
          </a:blip>
          <a:srcRect b="23333"/>
          <a:stretch/>
        </p:blipFill>
        <p:spPr>
          <a:xfrm>
            <a:off x="506997" y="5080234"/>
            <a:ext cx="1351634" cy="1036253"/>
          </a:xfrm>
          <a:prstGeom prst="rect">
            <a:avLst/>
          </a:prstGeom>
        </p:spPr>
      </p:pic>
      <p:sp>
        <p:nvSpPr>
          <p:cNvPr id="136" name="TextBox 135"/>
          <p:cNvSpPr txBox="1"/>
          <p:nvPr/>
        </p:nvSpPr>
        <p:spPr>
          <a:xfrm>
            <a:off x="1702603" y="5269270"/>
            <a:ext cx="1645920" cy="830997"/>
          </a:xfrm>
          <a:prstGeom prst="rect">
            <a:avLst/>
          </a:prstGeom>
          <a:noFill/>
        </p:spPr>
        <p:txBody>
          <a:bodyPr wrap="square" rtlCol="0">
            <a:spAutoFit/>
          </a:bodyPr>
          <a:lstStyle/>
          <a:p>
            <a:r>
              <a:rPr lang="en-GB" sz="4800" dirty="0">
                <a:solidFill>
                  <a:schemeClr val="bg1">
                    <a:lumMod val="85000"/>
                  </a:schemeClr>
                </a:solidFill>
                <a:latin typeface="Proxima Nova A Cond Black" panose="02000506030000020004" pitchFamily="50" charset="0"/>
              </a:rPr>
              <a:t>1</a:t>
            </a:r>
          </a:p>
        </p:txBody>
      </p:sp>
      <p:sp>
        <p:nvSpPr>
          <p:cNvPr id="137" name="TextBox 136"/>
          <p:cNvSpPr txBox="1"/>
          <p:nvPr/>
        </p:nvSpPr>
        <p:spPr>
          <a:xfrm>
            <a:off x="1695047" y="5275312"/>
            <a:ext cx="1645920" cy="830997"/>
          </a:xfrm>
          <a:prstGeom prst="rect">
            <a:avLst/>
          </a:prstGeom>
          <a:noFill/>
        </p:spPr>
        <p:txBody>
          <a:bodyPr wrap="square" rtlCol="0">
            <a:spAutoFit/>
          </a:bodyPr>
          <a:lstStyle/>
          <a:p>
            <a:r>
              <a:rPr lang="en-GB" sz="4800" dirty="0">
                <a:solidFill>
                  <a:schemeClr val="bg1">
                    <a:lumMod val="85000"/>
                  </a:schemeClr>
                </a:solidFill>
                <a:latin typeface="Proxima Nova A Cond Black" panose="02000506030000020004" pitchFamily="50" charset="0"/>
              </a:rPr>
              <a:t>2</a:t>
            </a:r>
          </a:p>
        </p:txBody>
      </p:sp>
      <p:sp>
        <p:nvSpPr>
          <p:cNvPr id="138" name="TextBox 137"/>
          <p:cNvSpPr txBox="1"/>
          <p:nvPr/>
        </p:nvSpPr>
        <p:spPr>
          <a:xfrm>
            <a:off x="1688414" y="5275700"/>
            <a:ext cx="1645920" cy="830997"/>
          </a:xfrm>
          <a:prstGeom prst="rect">
            <a:avLst/>
          </a:prstGeom>
          <a:noFill/>
        </p:spPr>
        <p:txBody>
          <a:bodyPr wrap="square" rtlCol="0">
            <a:spAutoFit/>
          </a:bodyPr>
          <a:lstStyle/>
          <a:p>
            <a:r>
              <a:rPr lang="en-GB" sz="4800" dirty="0">
                <a:solidFill>
                  <a:schemeClr val="bg1">
                    <a:lumMod val="85000"/>
                  </a:schemeClr>
                </a:solidFill>
                <a:latin typeface="Proxima Nova A Cond Black" panose="02000506030000020004" pitchFamily="50" charset="0"/>
              </a:rPr>
              <a:t>3</a:t>
            </a:r>
          </a:p>
        </p:txBody>
      </p:sp>
      <p:sp>
        <p:nvSpPr>
          <p:cNvPr id="139" name="TextBox 138"/>
          <p:cNvSpPr txBox="1"/>
          <p:nvPr/>
        </p:nvSpPr>
        <p:spPr>
          <a:xfrm>
            <a:off x="1680858" y="5269269"/>
            <a:ext cx="1645920" cy="830997"/>
          </a:xfrm>
          <a:prstGeom prst="rect">
            <a:avLst/>
          </a:prstGeom>
          <a:noFill/>
        </p:spPr>
        <p:txBody>
          <a:bodyPr wrap="square" rtlCol="0">
            <a:spAutoFit/>
          </a:bodyPr>
          <a:lstStyle/>
          <a:p>
            <a:r>
              <a:rPr lang="en-GB" sz="4800" dirty="0">
                <a:solidFill>
                  <a:schemeClr val="bg1">
                    <a:lumMod val="85000"/>
                  </a:schemeClr>
                </a:solidFill>
                <a:latin typeface="Proxima Nova A Cond Black" panose="02000506030000020004" pitchFamily="50" charset="0"/>
              </a:rPr>
              <a:t>4</a:t>
            </a:r>
          </a:p>
        </p:txBody>
      </p:sp>
      <p:sp>
        <p:nvSpPr>
          <p:cNvPr id="140" name="TextBox 139"/>
          <p:cNvSpPr txBox="1"/>
          <p:nvPr/>
        </p:nvSpPr>
        <p:spPr>
          <a:xfrm>
            <a:off x="1673302" y="5256638"/>
            <a:ext cx="1645920" cy="830997"/>
          </a:xfrm>
          <a:prstGeom prst="rect">
            <a:avLst/>
          </a:prstGeom>
          <a:noFill/>
        </p:spPr>
        <p:txBody>
          <a:bodyPr wrap="square" rtlCol="0">
            <a:spAutoFit/>
          </a:bodyPr>
          <a:lstStyle/>
          <a:p>
            <a:r>
              <a:rPr lang="en-GB" sz="4800" dirty="0">
                <a:solidFill>
                  <a:schemeClr val="bg1">
                    <a:lumMod val="85000"/>
                  </a:schemeClr>
                </a:solidFill>
                <a:latin typeface="Proxima Nova A Cond Black" panose="02000506030000020004" pitchFamily="50" charset="0"/>
              </a:rPr>
              <a:t>5</a:t>
            </a:r>
          </a:p>
        </p:txBody>
      </p:sp>
      <p:pic>
        <p:nvPicPr>
          <p:cNvPr id="113" name="Picture 11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325300" y="5186999"/>
            <a:ext cx="1149289" cy="929488"/>
          </a:xfrm>
          <a:prstGeom prst="rect">
            <a:avLst/>
          </a:prstGeom>
        </p:spPr>
      </p:pic>
      <p:pic>
        <p:nvPicPr>
          <p:cNvPr id="119" name="Picture 11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498816" y="5242390"/>
            <a:ext cx="932992" cy="932993"/>
          </a:xfrm>
          <a:prstGeom prst="rect">
            <a:avLst/>
          </a:prstGeom>
        </p:spPr>
      </p:pic>
      <p:pic>
        <p:nvPicPr>
          <p:cNvPr id="120" name="Picture 119"/>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605354" y="5380192"/>
            <a:ext cx="678012" cy="637332"/>
          </a:xfrm>
          <a:prstGeom prst="rect">
            <a:avLst/>
          </a:prstGeom>
        </p:spPr>
      </p:pic>
      <p:pic>
        <p:nvPicPr>
          <p:cNvPr id="133" name="Picture 13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754751" y="5172000"/>
            <a:ext cx="2239350" cy="1057471"/>
          </a:xfrm>
          <a:prstGeom prst="rect">
            <a:avLst/>
          </a:prstGeom>
        </p:spPr>
      </p:pic>
      <p:pic>
        <p:nvPicPr>
          <p:cNvPr id="7" name="Picture 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489789" y="5365982"/>
            <a:ext cx="651542" cy="651542"/>
          </a:xfrm>
          <a:prstGeom prst="rect">
            <a:avLst/>
          </a:prstGeom>
        </p:spPr>
      </p:pic>
      <p:sp>
        <p:nvSpPr>
          <p:cNvPr id="61" name="TextBox 60"/>
          <p:cNvSpPr txBox="1"/>
          <p:nvPr/>
        </p:nvSpPr>
        <p:spPr>
          <a:xfrm>
            <a:off x="766987" y="2270772"/>
            <a:ext cx="5008483" cy="830997"/>
          </a:xfrm>
          <a:prstGeom prst="rect">
            <a:avLst/>
          </a:prstGeom>
          <a:noFill/>
        </p:spPr>
        <p:txBody>
          <a:bodyPr wrap="square" rtlCol="0">
            <a:spAutoFit/>
          </a:bodyPr>
          <a:lstStyle/>
          <a:p>
            <a:r>
              <a:rPr lang="en-GB" sz="4800" dirty="0">
                <a:solidFill>
                  <a:srgbClr val="F15060"/>
                </a:solidFill>
                <a:latin typeface="Proxima Nova A Cond Black" panose="02000506030000020004" pitchFamily="50" charset="0"/>
              </a:rPr>
              <a:t>Each second…</a:t>
            </a:r>
          </a:p>
        </p:txBody>
      </p:sp>
      <p:sp>
        <p:nvSpPr>
          <p:cNvPr id="65" name="TextBox 64"/>
          <p:cNvSpPr txBox="1"/>
          <p:nvPr/>
        </p:nvSpPr>
        <p:spPr>
          <a:xfrm>
            <a:off x="1695047" y="5275700"/>
            <a:ext cx="659096" cy="830997"/>
          </a:xfrm>
          <a:prstGeom prst="rect">
            <a:avLst/>
          </a:prstGeom>
          <a:noFill/>
        </p:spPr>
        <p:txBody>
          <a:bodyPr wrap="square" rtlCol="0">
            <a:spAutoFit/>
          </a:bodyPr>
          <a:lstStyle/>
          <a:p>
            <a:r>
              <a:rPr lang="en-GB" sz="4800" dirty="0">
                <a:solidFill>
                  <a:schemeClr val="bg1">
                    <a:lumMod val="85000"/>
                  </a:schemeClr>
                </a:solidFill>
                <a:latin typeface="Proxima Nova A Cond Black" panose="02000506030000020004" pitchFamily="50" charset="0"/>
              </a:rPr>
              <a:t>0</a:t>
            </a:r>
          </a:p>
        </p:txBody>
      </p:sp>
    </p:spTree>
    <p:extLst>
      <p:ext uri="{BB962C8B-B14F-4D97-AF65-F5344CB8AC3E}">
        <p14:creationId xmlns:p14="http://schemas.microsoft.com/office/powerpoint/2010/main" val="2356036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1000"/>
                                  </p:stCondLst>
                                  <p:childTnLst>
                                    <p:set>
                                      <p:cBhvr>
                                        <p:cTn id="11" dur="1" fill="hold">
                                          <p:stCondLst>
                                            <p:cond delay="0"/>
                                          </p:stCondLst>
                                        </p:cTn>
                                        <p:tgtEl>
                                          <p:spTgt spid="135"/>
                                        </p:tgtEl>
                                        <p:attrNameLst>
                                          <p:attrName>style.visibility</p:attrName>
                                        </p:attrNameLst>
                                      </p:cBhvr>
                                      <p:to>
                                        <p:strVal val="visible"/>
                                      </p:to>
                                    </p:set>
                                  </p:childTnLst>
                                </p:cTn>
                              </p:par>
                              <p:par>
                                <p:cTn id="12" presetID="1" presetClass="entr" presetSubtype="0" fill="hold" grpId="0" nodeType="withEffect">
                                  <p:stCondLst>
                                    <p:cond delay="1000"/>
                                  </p:stCondLst>
                                  <p:childTnLst>
                                    <p:set>
                                      <p:cBhvr>
                                        <p:cTn id="13" dur="1" fill="hold">
                                          <p:stCondLst>
                                            <p:cond delay="0"/>
                                          </p:stCondLst>
                                        </p:cTn>
                                        <p:tgtEl>
                                          <p:spTgt spid="65"/>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200"/>
                                  </p:stCondLst>
                                  <p:childTnLst>
                                    <p:set>
                                      <p:cBhvr>
                                        <p:cTn id="16" dur="1" fill="hold">
                                          <p:stCondLst>
                                            <p:cond delay="0"/>
                                          </p:stCondLst>
                                        </p:cTn>
                                        <p:tgtEl>
                                          <p:spTgt spid="107"/>
                                        </p:tgtEl>
                                        <p:attrNameLst>
                                          <p:attrName>style.visibility</p:attrName>
                                        </p:attrNameLst>
                                      </p:cBhvr>
                                      <p:to>
                                        <p:strVal val="visible"/>
                                      </p:to>
                                    </p:set>
                                  </p:childTnLst>
                                </p:cTn>
                              </p:par>
                            </p:childTnLst>
                          </p:cTn>
                        </p:par>
                        <p:par>
                          <p:cTn id="17" fill="hold">
                            <p:stCondLst>
                              <p:cond delay="1200"/>
                            </p:stCondLst>
                            <p:childTnLst>
                              <p:par>
                                <p:cTn id="18" presetID="1" presetClass="entr" presetSubtype="0" fill="hold" nodeType="afterEffect">
                                  <p:stCondLst>
                                    <p:cond delay="200"/>
                                  </p:stCondLst>
                                  <p:childTnLst>
                                    <p:set>
                                      <p:cBhvr>
                                        <p:cTn id="19" dur="1" fill="hold">
                                          <p:stCondLst>
                                            <p:cond delay="0"/>
                                          </p:stCondLst>
                                        </p:cTn>
                                        <p:tgtEl>
                                          <p:spTgt spid="109"/>
                                        </p:tgtEl>
                                        <p:attrNameLst>
                                          <p:attrName>style.visibility</p:attrName>
                                        </p:attrNameLst>
                                      </p:cBhvr>
                                      <p:to>
                                        <p:strVal val="visible"/>
                                      </p:to>
                                    </p:set>
                                  </p:childTnLst>
                                </p:cTn>
                              </p:par>
                            </p:childTnLst>
                          </p:cTn>
                        </p:par>
                        <p:par>
                          <p:cTn id="20" fill="hold">
                            <p:stCondLst>
                              <p:cond delay="1400"/>
                            </p:stCondLst>
                            <p:childTnLst>
                              <p:par>
                                <p:cTn id="21" presetID="1" presetClass="entr" presetSubtype="0" fill="hold" nodeType="afterEffect">
                                  <p:stCondLst>
                                    <p:cond delay="200"/>
                                  </p:stCondLst>
                                  <p:childTnLst>
                                    <p:set>
                                      <p:cBhvr>
                                        <p:cTn id="22" dur="1" fill="hold">
                                          <p:stCondLst>
                                            <p:cond delay="0"/>
                                          </p:stCondLst>
                                        </p:cTn>
                                        <p:tgtEl>
                                          <p:spTgt spid="108"/>
                                        </p:tgtEl>
                                        <p:attrNameLst>
                                          <p:attrName>style.visibility</p:attrName>
                                        </p:attrNameLst>
                                      </p:cBhvr>
                                      <p:to>
                                        <p:strVal val="visible"/>
                                      </p:to>
                                    </p:set>
                                  </p:childTnLst>
                                </p:cTn>
                              </p:par>
                            </p:childTnLst>
                          </p:cTn>
                        </p:par>
                        <p:par>
                          <p:cTn id="23" fill="hold">
                            <p:stCondLst>
                              <p:cond delay="1600"/>
                            </p:stCondLst>
                            <p:childTnLst>
                              <p:par>
                                <p:cTn id="24" presetID="1" presetClass="entr" presetSubtype="0" fill="hold" nodeType="afterEffect">
                                  <p:stCondLst>
                                    <p:cond delay="200"/>
                                  </p:stCondLst>
                                  <p:childTnLst>
                                    <p:set>
                                      <p:cBhvr>
                                        <p:cTn id="25" dur="1" fill="hold">
                                          <p:stCondLst>
                                            <p:cond delay="0"/>
                                          </p:stCondLst>
                                        </p:cTn>
                                        <p:tgtEl>
                                          <p:spTgt spid="106"/>
                                        </p:tgtEl>
                                        <p:attrNameLst>
                                          <p:attrName>style.visibility</p:attrName>
                                        </p:attrNameLst>
                                      </p:cBhvr>
                                      <p:to>
                                        <p:strVal val="visible"/>
                                      </p:to>
                                    </p:set>
                                  </p:childTnLst>
                                </p:cTn>
                              </p:par>
                            </p:childTnLst>
                          </p:cTn>
                        </p:par>
                        <p:par>
                          <p:cTn id="26" fill="hold">
                            <p:stCondLst>
                              <p:cond delay="1800"/>
                            </p:stCondLst>
                            <p:childTnLst>
                              <p:par>
                                <p:cTn id="27" presetID="1" presetClass="entr" presetSubtype="0" fill="hold" nodeType="afterEffect">
                                  <p:stCondLst>
                                    <p:cond delay="200"/>
                                  </p:stCondLst>
                                  <p:childTnLst>
                                    <p:set>
                                      <p:cBhvr>
                                        <p:cTn id="28" dur="1" fill="hold">
                                          <p:stCondLst>
                                            <p:cond delay="0"/>
                                          </p:stCondLst>
                                        </p:cTn>
                                        <p:tgtEl>
                                          <p:spTgt spid="118"/>
                                        </p:tgtEl>
                                        <p:attrNameLst>
                                          <p:attrName>style.visibility</p:attrName>
                                        </p:attrNameLst>
                                      </p:cBhvr>
                                      <p:to>
                                        <p:strVal val="visible"/>
                                      </p:to>
                                    </p:set>
                                  </p:childTnLst>
                                </p:cTn>
                              </p:par>
                              <p:par>
                                <p:cTn id="29" presetID="1" presetClass="exit" presetSubtype="0" fill="hold" grpId="1" nodeType="withEffect">
                                  <p:stCondLst>
                                    <p:cond delay="200"/>
                                  </p:stCondLst>
                                  <p:childTnLst>
                                    <p:set>
                                      <p:cBhvr>
                                        <p:cTn id="30" dur="1" fill="hold">
                                          <p:stCondLst>
                                            <p:cond delay="0"/>
                                          </p:stCondLst>
                                        </p:cTn>
                                        <p:tgtEl>
                                          <p:spTgt spid="65"/>
                                        </p:tgtEl>
                                        <p:attrNameLst>
                                          <p:attrName>style.visibility</p:attrName>
                                        </p:attrNameLst>
                                      </p:cBhvr>
                                      <p:to>
                                        <p:strVal val="hidden"/>
                                      </p:to>
                                    </p:set>
                                  </p:childTnLst>
                                </p:cTn>
                              </p:par>
                              <p:par>
                                <p:cTn id="31" presetID="1" presetClass="entr" presetSubtype="0" fill="hold" grpId="0" nodeType="withEffect">
                                  <p:stCondLst>
                                    <p:cond delay="200"/>
                                  </p:stCondLst>
                                  <p:childTnLst>
                                    <p:set>
                                      <p:cBhvr>
                                        <p:cTn id="32" dur="1" fill="hold">
                                          <p:stCondLst>
                                            <p:cond delay="0"/>
                                          </p:stCondLst>
                                        </p:cTn>
                                        <p:tgtEl>
                                          <p:spTgt spid="136"/>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nodeType="afterEffect">
                                  <p:stCondLst>
                                    <p:cond delay="200"/>
                                  </p:stCondLst>
                                  <p:childTnLst>
                                    <p:set>
                                      <p:cBhvr>
                                        <p:cTn id="35" dur="1" fill="hold">
                                          <p:stCondLst>
                                            <p:cond delay="0"/>
                                          </p:stCondLst>
                                        </p:cTn>
                                        <p:tgtEl>
                                          <p:spTgt spid="112"/>
                                        </p:tgtEl>
                                        <p:attrNameLst>
                                          <p:attrName>style.visibility</p:attrName>
                                        </p:attrNameLst>
                                      </p:cBhvr>
                                      <p:to>
                                        <p:strVal val="visible"/>
                                      </p:to>
                                    </p:set>
                                  </p:childTnLst>
                                </p:cTn>
                              </p:par>
                            </p:childTnLst>
                          </p:cTn>
                        </p:par>
                        <p:par>
                          <p:cTn id="36" fill="hold">
                            <p:stCondLst>
                              <p:cond delay="2200"/>
                            </p:stCondLst>
                            <p:childTnLst>
                              <p:par>
                                <p:cTn id="37" presetID="1" presetClass="entr" presetSubtype="0" fill="hold" nodeType="afterEffect">
                                  <p:stCondLst>
                                    <p:cond delay="200"/>
                                  </p:stCondLst>
                                  <p:childTnLst>
                                    <p:set>
                                      <p:cBhvr>
                                        <p:cTn id="38" dur="1" fill="hold">
                                          <p:stCondLst>
                                            <p:cond delay="0"/>
                                          </p:stCondLst>
                                        </p:cTn>
                                        <p:tgtEl>
                                          <p:spTgt spid="111"/>
                                        </p:tgtEl>
                                        <p:attrNameLst>
                                          <p:attrName>style.visibility</p:attrName>
                                        </p:attrNameLst>
                                      </p:cBhvr>
                                      <p:to>
                                        <p:strVal val="visible"/>
                                      </p:to>
                                    </p:set>
                                  </p:childTnLst>
                                </p:cTn>
                              </p:par>
                            </p:childTnLst>
                          </p:cTn>
                        </p:par>
                        <p:par>
                          <p:cTn id="39" fill="hold">
                            <p:stCondLst>
                              <p:cond delay="2400"/>
                            </p:stCondLst>
                            <p:childTnLst>
                              <p:par>
                                <p:cTn id="40" presetID="1" presetClass="entr" presetSubtype="0" fill="hold" nodeType="afterEffect">
                                  <p:stCondLst>
                                    <p:cond delay="200"/>
                                  </p:stCondLst>
                                  <p:childTnLst>
                                    <p:set>
                                      <p:cBhvr>
                                        <p:cTn id="41" dur="1" fill="hold">
                                          <p:stCondLst>
                                            <p:cond delay="0"/>
                                          </p:stCondLst>
                                        </p:cTn>
                                        <p:tgtEl>
                                          <p:spTgt spid="110"/>
                                        </p:tgtEl>
                                        <p:attrNameLst>
                                          <p:attrName>style.visibility</p:attrName>
                                        </p:attrNameLst>
                                      </p:cBhvr>
                                      <p:to>
                                        <p:strVal val="visible"/>
                                      </p:to>
                                    </p:set>
                                  </p:childTnLst>
                                </p:cTn>
                              </p:par>
                            </p:childTnLst>
                          </p:cTn>
                        </p:par>
                        <p:par>
                          <p:cTn id="42" fill="hold">
                            <p:stCondLst>
                              <p:cond delay="2600"/>
                            </p:stCondLst>
                            <p:childTnLst>
                              <p:par>
                                <p:cTn id="43" presetID="1" presetClass="entr" presetSubtype="0" fill="hold" nodeType="afterEffect">
                                  <p:stCondLst>
                                    <p:cond delay="200"/>
                                  </p:stCondLst>
                                  <p:childTnLst>
                                    <p:set>
                                      <p:cBhvr>
                                        <p:cTn id="44" dur="1" fill="hold">
                                          <p:stCondLst>
                                            <p:cond delay="0"/>
                                          </p:stCondLst>
                                        </p:cTn>
                                        <p:tgtEl>
                                          <p:spTgt spid="115"/>
                                        </p:tgtEl>
                                        <p:attrNameLst>
                                          <p:attrName>style.visibility</p:attrName>
                                        </p:attrNameLst>
                                      </p:cBhvr>
                                      <p:to>
                                        <p:strVal val="visible"/>
                                      </p:to>
                                    </p:set>
                                  </p:childTnLst>
                                </p:cTn>
                              </p:par>
                            </p:childTnLst>
                          </p:cTn>
                        </p:par>
                        <p:par>
                          <p:cTn id="45" fill="hold">
                            <p:stCondLst>
                              <p:cond delay="2800"/>
                            </p:stCondLst>
                            <p:childTnLst>
                              <p:par>
                                <p:cTn id="46" presetID="1" presetClass="entr" presetSubtype="0" fill="hold" nodeType="afterEffect">
                                  <p:stCondLst>
                                    <p:cond delay="200"/>
                                  </p:stCondLst>
                                  <p:childTnLst>
                                    <p:set>
                                      <p:cBhvr>
                                        <p:cTn id="47" dur="1" fill="hold">
                                          <p:stCondLst>
                                            <p:cond delay="0"/>
                                          </p:stCondLst>
                                        </p:cTn>
                                        <p:tgtEl>
                                          <p:spTgt spid="114"/>
                                        </p:tgtEl>
                                        <p:attrNameLst>
                                          <p:attrName>style.visibility</p:attrName>
                                        </p:attrNameLst>
                                      </p:cBhvr>
                                      <p:to>
                                        <p:strVal val="visible"/>
                                      </p:to>
                                    </p:set>
                                  </p:childTnLst>
                                </p:cTn>
                              </p:par>
                              <p:par>
                                <p:cTn id="48" presetID="1" presetClass="exit" presetSubtype="0" fill="hold" grpId="1" nodeType="withEffect">
                                  <p:stCondLst>
                                    <p:cond delay="200"/>
                                  </p:stCondLst>
                                  <p:childTnLst>
                                    <p:set>
                                      <p:cBhvr>
                                        <p:cTn id="49" dur="1" fill="hold">
                                          <p:stCondLst>
                                            <p:cond delay="0"/>
                                          </p:stCondLst>
                                        </p:cTn>
                                        <p:tgtEl>
                                          <p:spTgt spid="136"/>
                                        </p:tgtEl>
                                        <p:attrNameLst>
                                          <p:attrName>style.visibility</p:attrName>
                                        </p:attrNameLst>
                                      </p:cBhvr>
                                      <p:to>
                                        <p:strVal val="hidden"/>
                                      </p:to>
                                    </p:set>
                                  </p:childTnLst>
                                </p:cTn>
                              </p:par>
                              <p:par>
                                <p:cTn id="50" presetID="1" presetClass="entr" presetSubtype="0" fill="hold" grpId="0" nodeType="withEffect">
                                  <p:stCondLst>
                                    <p:cond delay="200"/>
                                  </p:stCondLst>
                                  <p:childTnLst>
                                    <p:set>
                                      <p:cBhvr>
                                        <p:cTn id="51" dur="1" fill="hold">
                                          <p:stCondLst>
                                            <p:cond delay="0"/>
                                          </p:stCondLst>
                                        </p:cTn>
                                        <p:tgtEl>
                                          <p:spTgt spid="137"/>
                                        </p:tgtEl>
                                        <p:attrNameLst>
                                          <p:attrName>style.visibility</p:attrName>
                                        </p:attrNameLst>
                                      </p:cBhvr>
                                      <p:to>
                                        <p:strVal val="visible"/>
                                      </p:to>
                                    </p:set>
                                  </p:childTnLst>
                                </p:cTn>
                              </p:par>
                            </p:childTnLst>
                          </p:cTn>
                        </p:par>
                        <p:par>
                          <p:cTn id="52" fill="hold">
                            <p:stCondLst>
                              <p:cond delay="3000"/>
                            </p:stCondLst>
                            <p:childTnLst>
                              <p:par>
                                <p:cTn id="53" presetID="1" presetClass="entr" presetSubtype="0" fill="hold" nodeType="afterEffect">
                                  <p:stCondLst>
                                    <p:cond delay="200"/>
                                  </p:stCondLst>
                                  <p:childTnLst>
                                    <p:set>
                                      <p:cBhvr>
                                        <p:cTn id="54" dur="1" fill="hold">
                                          <p:stCondLst>
                                            <p:cond delay="0"/>
                                          </p:stCondLst>
                                        </p:cTn>
                                        <p:tgtEl>
                                          <p:spTgt spid="127"/>
                                        </p:tgtEl>
                                        <p:attrNameLst>
                                          <p:attrName>style.visibility</p:attrName>
                                        </p:attrNameLst>
                                      </p:cBhvr>
                                      <p:to>
                                        <p:strVal val="visible"/>
                                      </p:to>
                                    </p:set>
                                  </p:childTnLst>
                                </p:cTn>
                              </p:par>
                            </p:childTnLst>
                          </p:cTn>
                        </p:par>
                        <p:par>
                          <p:cTn id="55" fill="hold">
                            <p:stCondLst>
                              <p:cond delay="3200"/>
                            </p:stCondLst>
                            <p:childTnLst>
                              <p:par>
                                <p:cTn id="56" presetID="1" presetClass="entr" presetSubtype="0" fill="hold" nodeType="afterEffect">
                                  <p:stCondLst>
                                    <p:cond delay="200"/>
                                  </p:stCondLst>
                                  <p:childTnLst>
                                    <p:set>
                                      <p:cBhvr>
                                        <p:cTn id="57" dur="1" fill="hold">
                                          <p:stCondLst>
                                            <p:cond delay="0"/>
                                          </p:stCondLst>
                                        </p:cTn>
                                        <p:tgtEl>
                                          <p:spTgt spid="125"/>
                                        </p:tgtEl>
                                        <p:attrNameLst>
                                          <p:attrName>style.visibility</p:attrName>
                                        </p:attrNameLst>
                                      </p:cBhvr>
                                      <p:to>
                                        <p:strVal val="visible"/>
                                      </p:to>
                                    </p:set>
                                  </p:childTnLst>
                                </p:cTn>
                              </p:par>
                            </p:childTnLst>
                          </p:cTn>
                        </p:par>
                        <p:par>
                          <p:cTn id="58" fill="hold">
                            <p:stCondLst>
                              <p:cond delay="3400"/>
                            </p:stCondLst>
                            <p:childTnLst>
                              <p:par>
                                <p:cTn id="59" presetID="1" presetClass="entr" presetSubtype="0" fill="hold" nodeType="afterEffect">
                                  <p:stCondLst>
                                    <p:cond delay="200"/>
                                  </p:stCondLst>
                                  <p:childTnLst>
                                    <p:set>
                                      <p:cBhvr>
                                        <p:cTn id="60" dur="1" fill="hold">
                                          <p:stCondLst>
                                            <p:cond delay="0"/>
                                          </p:stCondLst>
                                        </p:cTn>
                                        <p:tgtEl>
                                          <p:spTgt spid="123"/>
                                        </p:tgtEl>
                                        <p:attrNameLst>
                                          <p:attrName>style.visibility</p:attrName>
                                        </p:attrNameLst>
                                      </p:cBhvr>
                                      <p:to>
                                        <p:strVal val="visible"/>
                                      </p:to>
                                    </p:set>
                                  </p:childTnLst>
                                </p:cTn>
                              </p:par>
                            </p:childTnLst>
                          </p:cTn>
                        </p:par>
                        <p:par>
                          <p:cTn id="61" fill="hold">
                            <p:stCondLst>
                              <p:cond delay="3600"/>
                            </p:stCondLst>
                            <p:childTnLst>
                              <p:par>
                                <p:cTn id="62" presetID="1" presetClass="entr" presetSubtype="0" fill="hold" nodeType="afterEffect">
                                  <p:stCondLst>
                                    <p:cond delay="200"/>
                                  </p:stCondLst>
                                  <p:childTnLst>
                                    <p:set>
                                      <p:cBhvr>
                                        <p:cTn id="63" dur="1" fill="hold">
                                          <p:stCondLst>
                                            <p:cond delay="0"/>
                                          </p:stCondLst>
                                        </p:cTn>
                                        <p:tgtEl>
                                          <p:spTgt spid="116"/>
                                        </p:tgtEl>
                                        <p:attrNameLst>
                                          <p:attrName>style.visibility</p:attrName>
                                        </p:attrNameLst>
                                      </p:cBhvr>
                                      <p:to>
                                        <p:strVal val="visible"/>
                                      </p:to>
                                    </p:set>
                                  </p:childTnLst>
                                </p:cTn>
                              </p:par>
                            </p:childTnLst>
                          </p:cTn>
                        </p:par>
                        <p:par>
                          <p:cTn id="64" fill="hold">
                            <p:stCondLst>
                              <p:cond delay="3800"/>
                            </p:stCondLst>
                            <p:childTnLst>
                              <p:par>
                                <p:cTn id="65" presetID="1" presetClass="entr" presetSubtype="0" fill="hold" nodeType="afterEffect">
                                  <p:stCondLst>
                                    <p:cond delay="200"/>
                                  </p:stCondLst>
                                  <p:childTnLst>
                                    <p:set>
                                      <p:cBhvr>
                                        <p:cTn id="66" dur="1" fill="hold">
                                          <p:stCondLst>
                                            <p:cond delay="0"/>
                                          </p:stCondLst>
                                        </p:cTn>
                                        <p:tgtEl>
                                          <p:spTgt spid="117"/>
                                        </p:tgtEl>
                                        <p:attrNameLst>
                                          <p:attrName>style.visibility</p:attrName>
                                        </p:attrNameLst>
                                      </p:cBhvr>
                                      <p:to>
                                        <p:strVal val="visible"/>
                                      </p:to>
                                    </p:set>
                                  </p:childTnLst>
                                </p:cTn>
                              </p:par>
                              <p:par>
                                <p:cTn id="67" presetID="1" presetClass="exit" presetSubtype="0" fill="hold" grpId="1" nodeType="withEffect">
                                  <p:stCondLst>
                                    <p:cond delay="200"/>
                                  </p:stCondLst>
                                  <p:childTnLst>
                                    <p:set>
                                      <p:cBhvr>
                                        <p:cTn id="68" dur="1" fill="hold">
                                          <p:stCondLst>
                                            <p:cond delay="0"/>
                                          </p:stCondLst>
                                        </p:cTn>
                                        <p:tgtEl>
                                          <p:spTgt spid="137"/>
                                        </p:tgtEl>
                                        <p:attrNameLst>
                                          <p:attrName>style.visibility</p:attrName>
                                        </p:attrNameLst>
                                      </p:cBhvr>
                                      <p:to>
                                        <p:strVal val="hidden"/>
                                      </p:to>
                                    </p:set>
                                  </p:childTnLst>
                                </p:cTn>
                              </p:par>
                              <p:par>
                                <p:cTn id="69" presetID="1" presetClass="entr" presetSubtype="0" fill="hold" grpId="0" nodeType="withEffect">
                                  <p:stCondLst>
                                    <p:cond delay="200"/>
                                  </p:stCondLst>
                                  <p:childTnLst>
                                    <p:set>
                                      <p:cBhvr>
                                        <p:cTn id="70" dur="1" fill="hold">
                                          <p:stCondLst>
                                            <p:cond delay="0"/>
                                          </p:stCondLst>
                                        </p:cTn>
                                        <p:tgtEl>
                                          <p:spTgt spid="138"/>
                                        </p:tgtEl>
                                        <p:attrNameLst>
                                          <p:attrName>style.visibility</p:attrName>
                                        </p:attrNameLst>
                                      </p:cBhvr>
                                      <p:to>
                                        <p:strVal val="visible"/>
                                      </p:to>
                                    </p:set>
                                  </p:childTnLst>
                                </p:cTn>
                              </p:par>
                            </p:childTnLst>
                          </p:cTn>
                        </p:par>
                        <p:par>
                          <p:cTn id="71" fill="hold">
                            <p:stCondLst>
                              <p:cond delay="4000"/>
                            </p:stCondLst>
                            <p:childTnLst>
                              <p:par>
                                <p:cTn id="72" presetID="1" presetClass="entr" presetSubtype="0" fill="hold" nodeType="afterEffect">
                                  <p:stCondLst>
                                    <p:cond delay="200"/>
                                  </p:stCondLst>
                                  <p:childTnLst>
                                    <p:set>
                                      <p:cBhvr>
                                        <p:cTn id="73" dur="1" fill="hold">
                                          <p:stCondLst>
                                            <p:cond delay="0"/>
                                          </p:stCondLst>
                                        </p:cTn>
                                        <p:tgtEl>
                                          <p:spTgt spid="126"/>
                                        </p:tgtEl>
                                        <p:attrNameLst>
                                          <p:attrName>style.visibility</p:attrName>
                                        </p:attrNameLst>
                                      </p:cBhvr>
                                      <p:to>
                                        <p:strVal val="visible"/>
                                      </p:to>
                                    </p:set>
                                  </p:childTnLst>
                                </p:cTn>
                              </p:par>
                            </p:childTnLst>
                          </p:cTn>
                        </p:par>
                        <p:par>
                          <p:cTn id="74" fill="hold">
                            <p:stCondLst>
                              <p:cond delay="4200"/>
                            </p:stCondLst>
                            <p:childTnLst>
                              <p:par>
                                <p:cTn id="75" presetID="1" presetClass="entr" presetSubtype="0" fill="hold" nodeType="afterEffect">
                                  <p:stCondLst>
                                    <p:cond delay="200"/>
                                  </p:stCondLst>
                                  <p:childTnLst>
                                    <p:set>
                                      <p:cBhvr>
                                        <p:cTn id="76" dur="1" fill="hold">
                                          <p:stCondLst>
                                            <p:cond delay="0"/>
                                          </p:stCondLst>
                                        </p:cTn>
                                        <p:tgtEl>
                                          <p:spTgt spid="124"/>
                                        </p:tgtEl>
                                        <p:attrNameLst>
                                          <p:attrName>style.visibility</p:attrName>
                                        </p:attrNameLst>
                                      </p:cBhvr>
                                      <p:to>
                                        <p:strVal val="visible"/>
                                      </p:to>
                                    </p:set>
                                  </p:childTnLst>
                                </p:cTn>
                              </p:par>
                            </p:childTnLst>
                          </p:cTn>
                        </p:par>
                        <p:par>
                          <p:cTn id="77" fill="hold">
                            <p:stCondLst>
                              <p:cond delay="4400"/>
                            </p:stCondLst>
                            <p:childTnLst>
                              <p:par>
                                <p:cTn id="78" presetID="1" presetClass="entr" presetSubtype="0" fill="hold" nodeType="afterEffect">
                                  <p:stCondLst>
                                    <p:cond delay="200"/>
                                  </p:stCondLst>
                                  <p:childTnLst>
                                    <p:set>
                                      <p:cBhvr>
                                        <p:cTn id="79" dur="1" fill="hold">
                                          <p:stCondLst>
                                            <p:cond delay="0"/>
                                          </p:stCondLst>
                                        </p:cTn>
                                        <p:tgtEl>
                                          <p:spTgt spid="122"/>
                                        </p:tgtEl>
                                        <p:attrNameLst>
                                          <p:attrName>style.visibility</p:attrName>
                                        </p:attrNameLst>
                                      </p:cBhvr>
                                      <p:to>
                                        <p:strVal val="visible"/>
                                      </p:to>
                                    </p:set>
                                  </p:childTnLst>
                                </p:cTn>
                              </p:par>
                            </p:childTnLst>
                          </p:cTn>
                        </p:par>
                        <p:par>
                          <p:cTn id="80" fill="hold">
                            <p:stCondLst>
                              <p:cond delay="4600"/>
                            </p:stCondLst>
                            <p:childTnLst>
                              <p:par>
                                <p:cTn id="81" presetID="1" presetClass="entr" presetSubtype="0" fill="hold" nodeType="afterEffect">
                                  <p:stCondLst>
                                    <p:cond delay="200"/>
                                  </p:stCondLst>
                                  <p:childTnLst>
                                    <p:set>
                                      <p:cBhvr>
                                        <p:cTn id="82" dur="1" fill="hold">
                                          <p:stCondLst>
                                            <p:cond delay="0"/>
                                          </p:stCondLst>
                                        </p:cTn>
                                        <p:tgtEl>
                                          <p:spTgt spid="121"/>
                                        </p:tgtEl>
                                        <p:attrNameLst>
                                          <p:attrName>style.visibility</p:attrName>
                                        </p:attrNameLst>
                                      </p:cBhvr>
                                      <p:to>
                                        <p:strVal val="visible"/>
                                      </p:to>
                                    </p:set>
                                  </p:childTnLst>
                                </p:cTn>
                              </p:par>
                            </p:childTnLst>
                          </p:cTn>
                        </p:par>
                        <p:par>
                          <p:cTn id="83" fill="hold">
                            <p:stCondLst>
                              <p:cond delay="4800"/>
                            </p:stCondLst>
                            <p:childTnLst>
                              <p:par>
                                <p:cTn id="84" presetID="1" presetClass="entr" presetSubtype="0" fill="hold" nodeType="afterEffect">
                                  <p:stCondLst>
                                    <p:cond delay="200"/>
                                  </p:stCondLst>
                                  <p:childTnLst>
                                    <p:set>
                                      <p:cBhvr>
                                        <p:cTn id="85" dur="1" fill="hold">
                                          <p:stCondLst>
                                            <p:cond delay="0"/>
                                          </p:stCondLst>
                                        </p:cTn>
                                        <p:tgtEl>
                                          <p:spTgt spid="134"/>
                                        </p:tgtEl>
                                        <p:attrNameLst>
                                          <p:attrName>style.visibility</p:attrName>
                                        </p:attrNameLst>
                                      </p:cBhvr>
                                      <p:to>
                                        <p:strVal val="visible"/>
                                      </p:to>
                                    </p:set>
                                  </p:childTnLst>
                                </p:cTn>
                              </p:par>
                              <p:par>
                                <p:cTn id="86" presetID="1" presetClass="exit" presetSubtype="0" fill="hold" grpId="1" nodeType="withEffect">
                                  <p:stCondLst>
                                    <p:cond delay="200"/>
                                  </p:stCondLst>
                                  <p:childTnLst>
                                    <p:set>
                                      <p:cBhvr>
                                        <p:cTn id="87" dur="1" fill="hold">
                                          <p:stCondLst>
                                            <p:cond delay="0"/>
                                          </p:stCondLst>
                                        </p:cTn>
                                        <p:tgtEl>
                                          <p:spTgt spid="138"/>
                                        </p:tgtEl>
                                        <p:attrNameLst>
                                          <p:attrName>style.visibility</p:attrName>
                                        </p:attrNameLst>
                                      </p:cBhvr>
                                      <p:to>
                                        <p:strVal val="hidden"/>
                                      </p:to>
                                    </p:set>
                                  </p:childTnLst>
                                </p:cTn>
                              </p:par>
                              <p:par>
                                <p:cTn id="88" presetID="1" presetClass="entr" presetSubtype="0" fill="hold" grpId="0" nodeType="withEffect">
                                  <p:stCondLst>
                                    <p:cond delay="200"/>
                                  </p:stCondLst>
                                  <p:childTnLst>
                                    <p:set>
                                      <p:cBhvr>
                                        <p:cTn id="89" dur="1" fill="hold">
                                          <p:stCondLst>
                                            <p:cond delay="0"/>
                                          </p:stCondLst>
                                        </p:cTn>
                                        <p:tgtEl>
                                          <p:spTgt spid="139"/>
                                        </p:tgtEl>
                                        <p:attrNameLst>
                                          <p:attrName>style.visibility</p:attrName>
                                        </p:attrNameLst>
                                      </p:cBhvr>
                                      <p:to>
                                        <p:strVal val="visible"/>
                                      </p:to>
                                    </p:set>
                                  </p:childTnLst>
                                </p:cTn>
                              </p:par>
                            </p:childTnLst>
                          </p:cTn>
                        </p:par>
                        <p:par>
                          <p:cTn id="90" fill="hold">
                            <p:stCondLst>
                              <p:cond delay="5000"/>
                            </p:stCondLst>
                            <p:childTnLst>
                              <p:par>
                                <p:cTn id="91" presetID="1" presetClass="entr" presetSubtype="0" fill="hold" nodeType="afterEffect">
                                  <p:stCondLst>
                                    <p:cond delay="200"/>
                                  </p:stCondLst>
                                  <p:childTnLst>
                                    <p:set>
                                      <p:cBhvr>
                                        <p:cTn id="92" dur="1" fill="hold">
                                          <p:stCondLst>
                                            <p:cond delay="0"/>
                                          </p:stCondLst>
                                        </p:cTn>
                                        <p:tgtEl>
                                          <p:spTgt spid="119"/>
                                        </p:tgtEl>
                                        <p:attrNameLst>
                                          <p:attrName>style.visibility</p:attrName>
                                        </p:attrNameLst>
                                      </p:cBhvr>
                                      <p:to>
                                        <p:strVal val="visible"/>
                                      </p:to>
                                    </p:set>
                                  </p:childTnLst>
                                </p:cTn>
                              </p:par>
                            </p:childTnLst>
                          </p:cTn>
                        </p:par>
                        <p:par>
                          <p:cTn id="93" fill="hold">
                            <p:stCondLst>
                              <p:cond delay="5200"/>
                            </p:stCondLst>
                            <p:childTnLst>
                              <p:par>
                                <p:cTn id="94" presetID="1" presetClass="entr" presetSubtype="0" fill="hold" nodeType="afterEffect">
                                  <p:stCondLst>
                                    <p:cond delay="200"/>
                                  </p:stCondLst>
                                  <p:childTnLst>
                                    <p:set>
                                      <p:cBhvr>
                                        <p:cTn id="95" dur="1" fill="hold">
                                          <p:stCondLst>
                                            <p:cond delay="0"/>
                                          </p:stCondLst>
                                        </p:cTn>
                                        <p:tgtEl>
                                          <p:spTgt spid="120"/>
                                        </p:tgtEl>
                                        <p:attrNameLst>
                                          <p:attrName>style.visibility</p:attrName>
                                        </p:attrNameLst>
                                      </p:cBhvr>
                                      <p:to>
                                        <p:strVal val="visible"/>
                                      </p:to>
                                    </p:set>
                                  </p:childTnLst>
                                </p:cTn>
                              </p:par>
                            </p:childTnLst>
                          </p:cTn>
                        </p:par>
                        <p:par>
                          <p:cTn id="96" fill="hold">
                            <p:stCondLst>
                              <p:cond delay="5400"/>
                            </p:stCondLst>
                            <p:childTnLst>
                              <p:par>
                                <p:cTn id="97" presetID="1" presetClass="entr" presetSubtype="0" fill="hold" nodeType="afterEffect">
                                  <p:stCondLst>
                                    <p:cond delay="200"/>
                                  </p:stCondLst>
                                  <p:childTnLst>
                                    <p:set>
                                      <p:cBhvr>
                                        <p:cTn id="98" dur="1" fill="hold">
                                          <p:stCondLst>
                                            <p:cond delay="0"/>
                                          </p:stCondLst>
                                        </p:cTn>
                                        <p:tgtEl>
                                          <p:spTgt spid="113"/>
                                        </p:tgtEl>
                                        <p:attrNameLst>
                                          <p:attrName>style.visibility</p:attrName>
                                        </p:attrNameLst>
                                      </p:cBhvr>
                                      <p:to>
                                        <p:strVal val="visible"/>
                                      </p:to>
                                    </p:set>
                                  </p:childTnLst>
                                </p:cTn>
                              </p:par>
                            </p:childTnLst>
                          </p:cTn>
                        </p:par>
                        <p:par>
                          <p:cTn id="99" fill="hold">
                            <p:stCondLst>
                              <p:cond delay="5600"/>
                            </p:stCondLst>
                            <p:childTnLst>
                              <p:par>
                                <p:cTn id="100" presetID="1" presetClass="entr" presetSubtype="0" fill="hold" nodeType="afterEffect">
                                  <p:stCondLst>
                                    <p:cond delay="200"/>
                                  </p:stCondLst>
                                  <p:childTnLst>
                                    <p:set>
                                      <p:cBhvr>
                                        <p:cTn id="101" dur="1" fill="hold">
                                          <p:stCondLst>
                                            <p:cond delay="0"/>
                                          </p:stCondLst>
                                        </p:cTn>
                                        <p:tgtEl>
                                          <p:spTgt spid="133"/>
                                        </p:tgtEl>
                                        <p:attrNameLst>
                                          <p:attrName>style.visibility</p:attrName>
                                        </p:attrNameLst>
                                      </p:cBhvr>
                                      <p:to>
                                        <p:strVal val="visible"/>
                                      </p:to>
                                    </p:set>
                                  </p:childTnLst>
                                </p:cTn>
                              </p:par>
                            </p:childTnLst>
                          </p:cTn>
                        </p:par>
                        <p:par>
                          <p:cTn id="102" fill="hold">
                            <p:stCondLst>
                              <p:cond delay="5800"/>
                            </p:stCondLst>
                            <p:childTnLst>
                              <p:par>
                                <p:cTn id="103" presetID="1" presetClass="entr" presetSubtype="0" fill="hold" nodeType="afterEffect">
                                  <p:stCondLst>
                                    <p:cond delay="200"/>
                                  </p:stCondLst>
                                  <p:childTnLst>
                                    <p:set>
                                      <p:cBhvr>
                                        <p:cTn id="104" dur="1" fill="hold">
                                          <p:stCondLst>
                                            <p:cond delay="0"/>
                                          </p:stCondLst>
                                        </p:cTn>
                                        <p:tgtEl>
                                          <p:spTgt spid="7"/>
                                        </p:tgtEl>
                                        <p:attrNameLst>
                                          <p:attrName>style.visibility</p:attrName>
                                        </p:attrNameLst>
                                      </p:cBhvr>
                                      <p:to>
                                        <p:strVal val="visible"/>
                                      </p:to>
                                    </p:set>
                                  </p:childTnLst>
                                </p:cTn>
                              </p:par>
                              <p:par>
                                <p:cTn id="105" presetID="1" presetClass="exit" presetSubtype="0" fill="hold" grpId="1" nodeType="withEffect">
                                  <p:stCondLst>
                                    <p:cond delay="200"/>
                                  </p:stCondLst>
                                  <p:childTnLst>
                                    <p:set>
                                      <p:cBhvr>
                                        <p:cTn id="106" dur="1" fill="hold">
                                          <p:stCondLst>
                                            <p:cond delay="0"/>
                                          </p:stCondLst>
                                        </p:cTn>
                                        <p:tgtEl>
                                          <p:spTgt spid="139"/>
                                        </p:tgtEl>
                                        <p:attrNameLst>
                                          <p:attrName>style.visibility</p:attrName>
                                        </p:attrNameLst>
                                      </p:cBhvr>
                                      <p:to>
                                        <p:strVal val="hidden"/>
                                      </p:to>
                                    </p:set>
                                  </p:childTnLst>
                                </p:cTn>
                              </p:par>
                              <p:par>
                                <p:cTn id="107" presetID="1" presetClass="entr" presetSubtype="0" fill="hold" grpId="0" nodeType="withEffect">
                                  <p:stCondLst>
                                    <p:cond delay="200"/>
                                  </p:stCondLst>
                                  <p:childTnLst>
                                    <p:set>
                                      <p:cBhvr>
                                        <p:cTn id="108" dur="1" fill="hold">
                                          <p:stCondLst>
                                            <p:cond delay="0"/>
                                          </p:stCondLst>
                                        </p:cTn>
                                        <p:tgtEl>
                                          <p:spTgt spid="140"/>
                                        </p:tgtEl>
                                        <p:attrNameLst>
                                          <p:attrName>style.visibility</p:attrName>
                                        </p:attrNameLst>
                                      </p:cBhvr>
                                      <p:to>
                                        <p:strVal val="visible"/>
                                      </p:to>
                                    </p:set>
                                  </p:childTnLst>
                                </p:cTn>
                              </p:par>
                            </p:childTnLst>
                          </p:cTn>
                        </p:par>
                        <p:par>
                          <p:cTn id="109" fill="hold">
                            <p:stCondLst>
                              <p:cond delay="6000"/>
                            </p:stCondLst>
                            <p:childTnLst>
                              <p:par>
                                <p:cTn id="110" presetID="1" presetClass="exit" presetSubtype="0" fill="hold" nodeType="afterEffect">
                                  <p:stCondLst>
                                    <p:cond delay="500"/>
                                  </p:stCondLst>
                                  <p:childTnLst>
                                    <p:set>
                                      <p:cBhvr>
                                        <p:cTn id="111" dur="1" fill="hold">
                                          <p:stCondLst>
                                            <p:cond delay="0"/>
                                          </p:stCondLst>
                                        </p:cTn>
                                        <p:tgtEl>
                                          <p:spTgt spid="135"/>
                                        </p:tgtEl>
                                        <p:attrNameLst>
                                          <p:attrName>style.visibility</p:attrName>
                                        </p:attrNameLst>
                                      </p:cBhvr>
                                      <p:to>
                                        <p:strVal val="hidden"/>
                                      </p:to>
                                    </p:set>
                                  </p:childTnLst>
                                </p:cTn>
                              </p:par>
                              <p:par>
                                <p:cTn id="112" presetID="1" presetClass="exit" presetSubtype="0" fill="hold" grpId="1" nodeType="withEffect">
                                  <p:stCondLst>
                                    <p:cond delay="500"/>
                                  </p:stCondLst>
                                  <p:childTnLst>
                                    <p:set>
                                      <p:cBhvr>
                                        <p:cTn id="113" dur="1" fill="hold">
                                          <p:stCondLst>
                                            <p:cond delay="0"/>
                                          </p:stCondLst>
                                        </p:cTn>
                                        <p:tgtEl>
                                          <p:spTgt spid="1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136" grpId="0"/>
      <p:bldP spid="136" grpId="1"/>
      <p:bldP spid="137" grpId="0"/>
      <p:bldP spid="137" grpId="1"/>
      <p:bldP spid="138" grpId="0"/>
      <p:bldP spid="138" grpId="1"/>
      <p:bldP spid="139" grpId="0"/>
      <p:bldP spid="139" grpId="1"/>
      <p:bldP spid="140" grpId="0"/>
      <p:bldP spid="140" grpId="1"/>
      <p:bldP spid="61" grpId="0"/>
      <p:bldP spid="65" grpId="0"/>
      <p:bldP spid="65"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 y="31833"/>
            <a:ext cx="12192000" cy="6858000"/>
          </a:xfrm>
          <a:prstGeom prst="rect">
            <a:avLst/>
          </a:prstGeom>
          <a:solidFill>
            <a:srgbClr val="006AC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8200" y="585045"/>
            <a:ext cx="10515600" cy="2111855"/>
          </a:xfrm>
        </p:spPr>
        <p:txBody>
          <a:bodyPr anchor="b">
            <a:normAutofit/>
          </a:bodyPr>
          <a:lstStyle/>
          <a:p>
            <a:pPr algn="ctr"/>
            <a:r>
              <a:rPr lang="en-GB" sz="7200" dirty="0">
                <a:solidFill>
                  <a:schemeClr val="bg1"/>
                </a:solidFill>
                <a:latin typeface="Proxima Nova A Cond Black" panose="02000506030000020004" pitchFamily="50" charset="0"/>
              </a:rPr>
              <a:t>Next steps…</a:t>
            </a:r>
          </a:p>
        </p:txBody>
      </p:sp>
      <p:sp>
        <p:nvSpPr>
          <p:cNvPr id="9" name="Title 1"/>
          <p:cNvSpPr txBox="1">
            <a:spLocks/>
          </p:cNvSpPr>
          <p:nvPr/>
        </p:nvSpPr>
        <p:spPr>
          <a:xfrm>
            <a:off x="838200" y="3460833"/>
            <a:ext cx="10515600" cy="2858946"/>
          </a:xfrm>
          <a:prstGeom prst="rect">
            <a:avLst/>
          </a:prstGeom>
        </p:spPr>
        <p:txBody>
          <a:bodyPr vert="horz" lIns="91440" tIns="45720" rIns="91440" bIns="45720" numCol="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rgbClr val="FF883E"/>
                </a:solidFill>
                <a:latin typeface="Proxima Nova A Cond Black" panose="02000506030000020004" pitchFamily="50" charset="0"/>
              </a:rPr>
              <a:t>Contact us</a:t>
            </a:r>
          </a:p>
          <a:p>
            <a:pPr algn="ctr"/>
            <a:endParaRPr lang="en-GB" sz="2500" dirty="0">
              <a:solidFill>
                <a:schemeClr val="bg1"/>
              </a:solidFill>
              <a:latin typeface="Proxima Nova A Light" panose="02000506030000020004" pitchFamily="50" charset="0"/>
            </a:endParaRPr>
          </a:p>
          <a:p>
            <a:r>
              <a:rPr lang="en-GB" sz="2500" dirty="0">
                <a:solidFill>
                  <a:schemeClr val="bg1"/>
                </a:solidFill>
                <a:latin typeface="Proxima Nova A Light" panose="02000506030000020004" pitchFamily="50" charset="0"/>
              </a:rPr>
              <a:t>	Armi Kundi</a:t>
            </a:r>
          </a:p>
          <a:p>
            <a:r>
              <a:rPr lang="en-GB" sz="2500" dirty="0">
                <a:solidFill>
                  <a:schemeClr val="bg1"/>
                </a:solidFill>
                <a:latin typeface="Proxima Nova A Light" panose="02000506030000020004" pitchFamily="50" charset="0"/>
              </a:rPr>
              <a:t>	armi.kundi@neekotech.com</a:t>
            </a:r>
          </a:p>
          <a:p>
            <a:r>
              <a:rPr lang="en-GB" sz="2500" dirty="0">
                <a:solidFill>
                  <a:schemeClr val="bg1"/>
                </a:solidFill>
                <a:latin typeface="Proxima Nova A Light" panose="02000506030000020004" pitchFamily="50" charset="0"/>
              </a:rPr>
              <a:t>	07983 455940</a:t>
            </a:r>
          </a:p>
          <a:p>
            <a:r>
              <a:rPr lang="en-GB" sz="2500" dirty="0">
                <a:solidFill>
                  <a:schemeClr val="bg1"/>
                </a:solidFill>
                <a:latin typeface="Proxima Nova A Light" panose="02000506030000020004" pitchFamily="50" charset="0"/>
              </a:rPr>
              <a:t>	https://www.neekotech.com</a:t>
            </a:r>
          </a:p>
          <a:p>
            <a:endParaRPr lang="en-GB" sz="2500" dirty="0">
              <a:solidFill>
                <a:schemeClr val="bg1"/>
              </a:solidFill>
              <a:latin typeface="Proxima Nova A Light" panose="02000506030000020004" pitchFamily="50" charset="0"/>
            </a:endParaRPr>
          </a:p>
          <a:p>
            <a:pPr algn="ctr"/>
            <a:endParaRPr lang="en-GB" sz="2500" dirty="0">
              <a:solidFill>
                <a:schemeClr val="bg1"/>
              </a:solidFill>
              <a:latin typeface="Proxima Nova A Light" panose="02000506030000020004" pitchFamily="50" charset="0"/>
            </a:endParaRPr>
          </a:p>
          <a:p>
            <a:pPr algn="ctr"/>
            <a:r>
              <a:rPr lang="en-GB" sz="3600" dirty="0">
                <a:solidFill>
                  <a:srgbClr val="FF883E"/>
                </a:solidFill>
                <a:latin typeface="Proxima Nova A Cond Black" panose="02000506030000020004" pitchFamily="50" charset="0"/>
              </a:rPr>
              <a:t>Try it now</a:t>
            </a:r>
          </a:p>
          <a:p>
            <a:pPr algn="ctr"/>
            <a:endParaRPr lang="en-GB" sz="2500" dirty="0">
              <a:solidFill>
                <a:schemeClr val="bg1"/>
              </a:solidFill>
              <a:latin typeface="Proxima Nova A Light" panose="02000506030000020004" pitchFamily="50" charset="0"/>
            </a:endParaRPr>
          </a:p>
          <a:p>
            <a:pPr algn="ctr"/>
            <a:r>
              <a:rPr lang="en-GB" sz="2500" dirty="0">
                <a:solidFill>
                  <a:schemeClr val="bg1"/>
                </a:solidFill>
                <a:latin typeface="Proxima Nova A Light" panose="02000506030000020004" pitchFamily="50" charset="0"/>
              </a:rPr>
              <a:t>try.appsanywhere.com</a:t>
            </a:r>
          </a:p>
          <a:p>
            <a:pPr algn="ctr"/>
            <a:endParaRPr lang="en-GB" sz="2500" dirty="0">
              <a:solidFill>
                <a:schemeClr val="bg1"/>
              </a:solidFill>
              <a:latin typeface="Proxima Nova A Light" panose="02000506030000020004" pitchFamily="50" charset="0"/>
            </a:endParaRPr>
          </a:p>
        </p:txBody>
      </p:sp>
      <p:sp>
        <p:nvSpPr>
          <p:cNvPr id="10" name="Title 1"/>
          <p:cNvSpPr txBox="1">
            <a:spLocks/>
          </p:cNvSpPr>
          <p:nvPr/>
        </p:nvSpPr>
        <p:spPr>
          <a:xfrm>
            <a:off x="0" y="5671593"/>
            <a:ext cx="12191999" cy="10301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dirty="0">
                <a:solidFill>
                  <a:schemeClr val="bg1"/>
                </a:solidFill>
                <a:latin typeface="Proxima Nova A Cond Black" panose="02000506030000020004" pitchFamily="50" charset="0"/>
              </a:rPr>
              <a:t>Neekotech.com</a:t>
            </a:r>
          </a:p>
        </p:txBody>
      </p:sp>
    </p:spTree>
    <p:extLst>
      <p:ext uri="{BB962C8B-B14F-4D97-AF65-F5344CB8AC3E}">
        <p14:creationId xmlns:p14="http://schemas.microsoft.com/office/powerpoint/2010/main" val="12981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500"/>
                                  </p:stCondLst>
                                  <p:childTnLst>
                                    <p:set>
                                      <p:cBhvr>
                                        <p:cTn id="17" dur="1" fill="hold">
                                          <p:stCondLst>
                                            <p:cond delay="0"/>
                                          </p:stCondLst>
                                        </p:cTn>
                                        <p:tgtEl>
                                          <p:spTgt spid="9">
                                            <p:txEl>
                                              <p:pRg st="8" end="8"/>
                                            </p:txEl>
                                          </p:spTgt>
                                        </p:tgtEl>
                                        <p:attrNameLst>
                                          <p:attrName>style.visibility</p:attrName>
                                        </p:attrNameLst>
                                      </p:cBhvr>
                                      <p:to>
                                        <p:strVal val="visible"/>
                                      </p:to>
                                    </p:set>
                                  </p:childTnLst>
                                </p:cTn>
                              </p:par>
                              <p:par>
                                <p:cTn id="18" presetID="1" presetClass="entr" presetSubtype="0" fill="hold" nodeType="withEffect">
                                  <p:stCondLst>
                                    <p:cond delay="500"/>
                                  </p:stCondLst>
                                  <p:childTnLst>
                                    <p:set>
                                      <p:cBhvr>
                                        <p:cTn id="19"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AFBD38-95AF-4BAA-B266-81709B0CBEC5}"/>
              </a:ext>
            </a:extLst>
          </p:cNvPr>
          <p:cNvPicPr>
            <a:picLocks noChangeAspect="1"/>
          </p:cNvPicPr>
          <p:nvPr/>
        </p:nvPicPr>
        <p:blipFill rotWithShape="1">
          <a:blip r:embed="rId2">
            <a:extLst>
              <a:ext uri="{28A0092B-C50C-407E-A947-70E740481C1C}">
                <a14:useLocalDpi xmlns:a14="http://schemas.microsoft.com/office/drawing/2010/main" val="0"/>
              </a:ext>
            </a:extLst>
          </a:blip>
          <a:srcRect r="34392"/>
          <a:stretch/>
        </p:blipFill>
        <p:spPr>
          <a:xfrm>
            <a:off x="0" y="0"/>
            <a:ext cx="4088315" cy="6858000"/>
          </a:xfrm>
          <a:prstGeom prst="rect">
            <a:avLst/>
          </a:prstGeom>
        </p:spPr>
      </p:pic>
      <p:grpSp>
        <p:nvGrpSpPr>
          <p:cNvPr id="13" name="Group 12">
            <a:extLst>
              <a:ext uri="{FF2B5EF4-FFF2-40B4-BE49-F238E27FC236}">
                <a16:creationId xmlns:a16="http://schemas.microsoft.com/office/drawing/2014/main" id="{B8FA24CC-1F85-408A-AEF7-25EA7814CAE5}"/>
              </a:ext>
            </a:extLst>
          </p:cNvPr>
          <p:cNvGrpSpPr/>
          <p:nvPr/>
        </p:nvGrpSpPr>
        <p:grpSpPr>
          <a:xfrm>
            <a:off x="4525057" y="283701"/>
            <a:ext cx="7666943" cy="5997405"/>
            <a:chOff x="4511070" y="281476"/>
            <a:chExt cx="3964309" cy="3101049"/>
          </a:xfrm>
        </p:grpSpPr>
        <p:pic>
          <p:nvPicPr>
            <p:cNvPr id="14" name="Picture 13">
              <a:extLst>
                <a:ext uri="{FF2B5EF4-FFF2-40B4-BE49-F238E27FC236}">
                  <a16:creationId xmlns:a16="http://schemas.microsoft.com/office/drawing/2014/main" id="{5C84B1BB-F403-4FFA-B752-0D44336789E0}"/>
                </a:ext>
              </a:extLst>
            </p:cNvPr>
            <p:cNvPicPr>
              <a:picLocks noChangeAspect="1"/>
            </p:cNvPicPr>
            <p:nvPr/>
          </p:nvPicPr>
          <p:blipFill rotWithShape="1">
            <a:blip r:embed="rId2">
              <a:extLst>
                <a:ext uri="{28A0092B-C50C-407E-A947-70E740481C1C}">
                  <a14:useLocalDpi xmlns:a14="http://schemas.microsoft.com/office/drawing/2010/main" val="0"/>
                </a:ext>
              </a:extLst>
            </a:blip>
            <a:srcRect l="67834" t="11461" b="43386"/>
            <a:stretch/>
          </p:blipFill>
          <p:spPr>
            <a:xfrm>
              <a:off x="4511070" y="285928"/>
              <a:ext cx="2004373" cy="3096597"/>
            </a:xfrm>
            <a:prstGeom prst="rect">
              <a:avLst/>
            </a:prstGeom>
          </p:spPr>
        </p:pic>
        <p:pic>
          <p:nvPicPr>
            <p:cNvPr id="16" name="Picture 15">
              <a:extLst>
                <a:ext uri="{FF2B5EF4-FFF2-40B4-BE49-F238E27FC236}">
                  <a16:creationId xmlns:a16="http://schemas.microsoft.com/office/drawing/2014/main" id="{1FFE7058-3DDF-4F73-B064-36A3CC2D73A3}"/>
                </a:ext>
              </a:extLst>
            </p:cNvPr>
            <p:cNvPicPr>
              <a:picLocks noChangeAspect="1"/>
            </p:cNvPicPr>
            <p:nvPr/>
          </p:nvPicPr>
          <p:blipFill rotWithShape="1">
            <a:blip r:embed="rId2">
              <a:extLst>
                <a:ext uri="{28A0092B-C50C-407E-A947-70E740481C1C}">
                  <a14:useLocalDpi xmlns:a14="http://schemas.microsoft.com/office/drawing/2010/main" val="0"/>
                </a:ext>
              </a:extLst>
            </a:blip>
            <a:srcRect l="67698" t="55830"/>
            <a:stretch/>
          </p:blipFill>
          <p:spPr>
            <a:xfrm>
              <a:off x="6462445" y="281476"/>
              <a:ext cx="2012934" cy="3029164"/>
            </a:xfrm>
            <a:prstGeom prst="rect">
              <a:avLst/>
            </a:prstGeom>
          </p:spPr>
        </p:pic>
      </p:grpSp>
    </p:spTree>
    <p:extLst>
      <p:ext uri="{BB962C8B-B14F-4D97-AF65-F5344CB8AC3E}">
        <p14:creationId xmlns:p14="http://schemas.microsoft.com/office/powerpoint/2010/main" val="26640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C34B49-21D7-47AF-8D7A-D3F3D5815DC2}"/>
              </a:ext>
            </a:extLst>
          </p:cNvPr>
          <p:cNvSpPr/>
          <p:nvPr/>
        </p:nvSpPr>
        <p:spPr>
          <a:xfrm>
            <a:off x="0" y="0"/>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0190053C-4AC5-4BD6-977C-3E4638C3A9DF}"/>
              </a:ext>
            </a:extLst>
          </p:cNvPr>
          <p:cNvPicPr>
            <a:picLocks noChangeAspect="1"/>
          </p:cNvPicPr>
          <p:nvPr/>
        </p:nvPicPr>
        <p:blipFill rotWithShape="1">
          <a:blip r:embed="rId3">
            <a:extLst>
              <a:ext uri="{28A0092B-C50C-407E-A947-70E740481C1C}">
                <a14:useLocalDpi xmlns:a14="http://schemas.microsoft.com/office/drawing/2010/main" val="0"/>
              </a:ext>
            </a:extLst>
          </a:blip>
          <a:srcRect l="12235" r="12014"/>
          <a:stretch/>
        </p:blipFill>
        <p:spPr>
          <a:xfrm>
            <a:off x="3483982" y="820306"/>
            <a:ext cx="5216426" cy="3466068"/>
          </a:xfrm>
          <a:prstGeom prst="rect">
            <a:avLst/>
          </a:prstGeom>
        </p:spPr>
      </p:pic>
      <p:sp>
        <p:nvSpPr>
          <p:cNvPr id="5" name="TextBox 4">
            <a:extLst>
              <a:ext uri="{FF2B5EF4-FFF2-40B4-BE49-F238E27FC236}">
                <a16:creationId xmlns:a16="http://schemas.microsoft.com/office/drawing/2014/main" id="{083BEE97-D6D7-4F04-BF50-5E739BA4FBA2}"/>
              </a:ext>
            </a:extLst>
          </p:cNvPr>
          <p:cNvSpPr txBox="1"/>
          <p:nvPr/>
        </p:nvSpPr>
        <p:spPr>
          <a:xfrm>
            <a:off x="428264" y="4503225"/>
            <a:ext cx="6435524" cy="1262333"/>
          </a:xfrm>
          <a:prstGeom prst="rect">
            <a:avLst/>
          </a:prstGeom>
          <a:noFill/>
        </p:spPr>
        <p:txBody>
          <a:bodyPr wrap="square" rtlCol="0">
            <a:spAutoFit/>
          </a:bodyPr>
          <a:lstStyle/>
          <a:p>
            <a:pPr algn="r">
              <a:lnSpc>
                <a:spcPct val="150000"/>
              </a:lnSpc>
            </a:pPr>
            <a:r>
              <a:rPr lang="en-GB" sz="5800" dirty="0">
                <a:solidFill>
                  <a:srgbClr val="37B876"/>
                </a:solidFill>
                <a:latin typeface="Proxima Nova A Cond Black" panose="02000506030000020004" pitchFamily="50" charset="0"/>
              </a:rPr>
              <a:t>Deploying apps.</a:t>
            </a:r>
          </a:p>
        </p:txBody>
      </p:sp>
      <p:sp>
        <p:nvSpPr>
          <p:cNvPr id="6" name="TextBox 5">
            <a:extLst>
              <a:ext uri="{FF2B5EF4-FFF2-40B4-BE49-F238E27FC236}">
                <a16:creationId xmlns:a16="http://schemas.microsoft.com/office/drawing/2014/main" id="{77851723-C630-41E5-8E73-17DCF337DA59}"/>
              </a:ext>
            </a:extLst>
          </p:cNvPr>
          <p:cNvSpPr txBox="1"/>
          <p:nvPr/>
        </p:nvSpPr>
        <p:spPr>
          <a:xfrm>
            <a:off x="6863788" y="4503225"/>
            <a:ext cx="4907665" cy="1431161"/>
          </a:xfrm>
          <a:prstGeom prst="rect">
            <a:avLst/>
          </a:prstGeom>
          <a:noFill/>
        </p:spPr>
        <p:txBody>
          <a:bodyPr wrap="square" rtlCol="0">
            <a:spAutoFit/>
          </a:bodyPr>
          <a:lstStyle/>
          <a:p>
            <a:pPr>
              <a:lnSpc>
                <a:spcPct val="150000"/>
              </a:lnSpc>
            </a:pPr>
            <a:r>
              <a:rPr lang="en-GB" sz="5800" dirty="0">
                <a:solidFill>
                  <a:schemeClr val="tx1">
                    <a:lumMod val="75000"/>
                    <a:lumOff val="25000"/>
                  </a:schemeClr>
                </a:solidFill>
                <a:latin typeface="Proxima Nova A Cond Black" panose="02000506030000020004" pitchFamily="50" charset="0"/>
              </a:rPr>
              <a:t>Simplified.</a:t>
            </a:r>
          </a:p>
        </p:txBody>
      </p:sp>
    </p:spTree>
    <p:extLst>
      <p:ext uri="{BB962C8B-B14F-4D97-AF65-F5344CB8AC3E}">
        <p14:creationId xmlns:p14="http://schemas.microsoft.com/office/powerpoint/2010/main" val="4217421891"/>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31B7F9-6FA5-47DD-97CE-DD36685AC914}"/>
              </a:ext>
            </a:extLst>
          </p:cNvPr>
          <p:cNvSpPr/>
          <p:nvPr/>
        </p:nvSpPr>
        <p:spPr>
          <a:xfrm>
            <a:off x="0" y="0"/>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D7769EE-2625-46EF-B015-2571B5AA1086}"/>
              </a:ext>
            </a:extLst>
          </p:cNvPr>
          <p:cNvSpPr>
            <a:spLocks noGrp="1"/>
          </p:cNvSpPr>
          <p:nvPr>
            <p:ph type="title"/>
          </p:nvPr>
        </p:nvSpPr>
        <p:spPr/>
        <p:txBody>
          <a:bodyPr/>
          <a:lstStyle/>
          <a:p>
            <a:r>
              <a:rPr lang="en-GB" dirty="0">
                <a:solidFill>
                  <a:schemeClr val="tx1">
                    <a:lumMod val="75000"/>
                    <a:lumOff val="25000"/>
                  </a:schemeClr>
                </a:solidFill>
                <a:latin typeface="Proxima Nova A Cond Black" panose="02000506030000020004" pitchFamily="50" charset="0"/>
              </a:rPr>
              <a:t>How can we help…</a:t>
            </a:r>
            <a:endParaRPr lang="en-GB" dirty="0">
              <a:latin typeface="Proxima Nova A Light" panose="02000506030000020004" pitchFamily="50" charset="0"/>
            </a:endParaRPr>
          </a:p>
        </p:txBody>
      </p:sp>
      <p:sp>
        <p:nvSpPr>
          <p:cNvPr id="3" name="Content Placeholder 2">
            <a:extLst>
              <a:ext uri="{FF2B5EF4-FFF2-40B4-BE49-F238E27FC236}">
                <a16:creationId xmlns:a16="http://schemas.microsoft.com/office/drawing/2014/main" id="{411E19E9-A4E2-4932-8E96-EC2274EE3DDB}"/>
              </a:ext>
            </a:extLst>
          </p:cNvPr>
          <p:cNvSpPr>
            <a:spLocks noGrp="1"/>
          </p:cNvSpPr>
          <p:nvPr>
            <p:ph idx="1"/>
          </p:nvPr>
        </p:nvSpPr>
        <p:spPr>
          <a:xfrm>
            <a:off x="756138" y="1772463"/>
            <a:ext cx="10597661" cy="4351338"/>
          </a:xfrm>
        </p:spPr>
        <p:txBody>
          <a:bodyPr>
            <a:normAutofit/>
          </a:bodyPr>
          <a:lstStyle/>
          <a:p>
            <a:pPr>
              <a:lnSpc>
                <a:spcPct val="220000"/>
              </a:lnSpc>
            </a:pPr>
            <a:r>
              <a:rPr lang="en-GB" dirty="0">
                <a:latin typeface="Proxima Nova A Light" panose="02000506030000020004" pitchFamily="50" charset="0"/>
              </a:rPr>
              <a:t>Can hep remove legacy application blockers</a:t>
            </a:r>
          </a:p>
          <a:p>
            <a:pPr>
              <a:lnSpc>
                <a:spcPct val="220000"/>
              </a:lnSpc>
            </a:pPr>
            <a:r>
              <a:rPr lang="en-GB" dirty="0">
                <a:latin typeface="Proxima Nova A Light" panose="02000506030000020004" pitchFamily="50" charset="0"/>
              </a:rPr>
              <a:t>Not forcing an organisation to change their deployment strategy</a:t>
            </a:r>
          </a:p>
          <a:p>
            <a:pPr>
              <a:lnSpc>
                <a:spcPct val="220000"/>
              </a:lnSpc>
            </a:pPr>
            <a:r>
              <a:rPr lang="en-GB" dirty="0">
                <a:latin typeface="Proxima Nova A Light" panose="02000506030000020004" pitchFamily="50" charset="0"/>
              </a:rPr>
              <a:t>Deliver 100% of Windows applications</a:t>
            </a:r>
          </a:p>
          <a:p>
            <a:pPr>
              <a:lnSpc>
                <a:spcPct val="220000"/>
              </a:lnSpc>
            </a:pPr>
            <a:r>
              <a:rPr lang="en-GB" dirty="0">
                <a:latin typeface="Proxima Nova A Light" panose="02000506030000020004" pitchFamily="50" charset="0"/>
              </a:rPr>
              <a:t>Help deliver Win10 &amp; improve the user experience</a:t>
            </a:r>
          </a:p>
        </p:txBody>
      </p:sp>
    </p:spTree>
    <p:extLst>
      <p:ext uri="{BB962C8B-B14F-4D97-AF65-F5344CB8AC3E}">
        <p14:creationId xmlns:p14="http://schemas.microsoft.com/office/powerpoint/2010/main" val="271434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785210C-4473-4C16-8B22-6584072C1060}"/>
              </a:ext>
            </a:extLst>
          </p:cNvPr>
          <p:cNvSpPr/>
          <p:nvPr/>
        </p:nvSpPr>
        <p:spPr>
          <a:xfrm>
            <a:off x="0" y="0"/>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DE2D6BA5-38A5-4CE6-8517-9A6C71DA64F3}"/>
              </a:ext>
            </a:extLst>
          </p:cNvPr>
          <p:cNvSpPr txBox="1"/>
          <p:nvPr/>
        </p:nvSpPr>
        <p:spPr>
          <a:xfrm>
            <a:off x="0" y="2514582"/>
            <a:ext cx="12192000" cy="1262333"/>
          </a:xfrm>
          <a:prstGeom prst="rect">
            <a:avLst/>
          </a:prstGeom>
          <a:noFill/>
        </p:spPr>
        <p:txBody>
          <a:bodyPr wrap="square" rtlCol="0">
            <a:spAutoFit/>
          </a:bodyPr>
          <a:lstStyle/>
          <a:p>
            <a:pPr algn="ctr">
              <a:lnSpc>
                <a:spcPct val="150000"/>
              </a:lnSpc>
            </a:pPr>
            <a:r>
              <a:rPr lang="en-GB" sz="5800" dirty="0">
                <a:solidFill>
                  <a:schemeClr val="tx1">
                    <a:lumMod val="75000"/>
                    <a:lumOff val="25000"/>
                  </a:schemeClr>
                </a:solidFill>
                <a:latin typeface="Proxima Nova A Cond Black" panose="02000506030000020004" pitchFamily="50" charset="0"/>
              </a:rPr>
              <a:t>Introducing </a:t>
            </a:r>
            <a:r>
              <a:rPr lang="en-GB" sz="5800" dirty="0" err="1">
                <a:solidFill>
                  <a:srgbClr val="37B876"/>
                </a:solidFill>
                <a:latin typeface="Proxima Nova A Cond Black" panose="02000506030000020004" pitchFamily="50" charset="0"/>
              </a:rPr>
              <a:t>AppsAnywhere</a:t>
            </a:r>
            <a:r>
              <a:rPr lang="en-GB" sz="5800" dirty="0">
                <a:solidFill>
                  <a:schemeClr val="tx1">
                    <a:lumMod val="75000"/>
                    <a:lumOff val="25000"/>
                  </a:schemeClr>
                </a:solidFill>
                <a:latin typeface="Proxima Nova A Cond Black" panose="02000506030000020004" pitchFamily="50" charset="0"/>
              </a:rPr>
              <a:t>…</a:t>
            </a:r>
          </a:p>
        </p:txBody>
      </p:sp>
    </p:spTree>
    <p:extLst>
      <p:ext uri="{BB962C8B-B14F-4D97-AF65-F5344CB8AC3E}">
        <p14:creationId xmlns:p14="http://schemas.microsoft.com/office/powerpoint/2010/main" val="134650247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D699547-1E51-4704-A102-EBDD7113668E}"/>
              </a:ext>
            </a:extLst>
          </p:cNvPr>
          <p:cNvSpPr/>
          <p:nvPr/>
        </p:nvSpPr>
        <p:spPr>
          <a:xfrm>
            <a:off x="0" y="0"/>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Picture 53">
            <a:extLst>
              <a:ext uri="{FF2B5EF4-FFF2-40B4-BE49-F238E27FC236}">
                <a16:creationId xmlns:a16="http://schemas.microsoft.com/office/drawing/2014/main" id="{EF6F69CC-69A6-401B-8CBC-65C512E274B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2350791" y="2936379"/>
            <a:ext cx="4059013" cy="1340722"/>
          </a:xfrm>
          <a:prstGeom prst="rect">
            <a:avLst/>
          </a:prstGeom>
        </p:spPr>
      </p:pic>
      <p:pic>
        <p:nvPicPr>
          <p:cNvPr id="46" name="Picture 45">
            <a:extLst>
              <a:ext uri="{FF2B5EF4-FFF2-40B4-BE49-F238E27FC236}">
                <a16:creationId xmlns:a16="http://schemas.microsoft.com/office/drawing/2014/main" id="{F841B69F-8981-4B2F-9CE4-84A5AED235F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flipH="1">
            <a:off x="4028799" y="2936378"/>
            <a:ext cx="2657652" cy="1267201"/>
          </a:xfrm>
          <a:prstGeom prst="rect">
            <a:avLst/>
          </a:prstGeom>
        </p:spPr>
      </p:pic>
      <p:pic>
        <p:nvPicPr>
          <p:cNvPr id="45" name="Picture 44">
            <a:extLst>
              <a:ext uri="{FF2B5EF4-FFF2-40B4-BE49-F238E27FC236}">
                <a16:creationId xmlns:a16="http://schemas.microsoft.com/office/drawing/2014/main" id="{A46544CE-59B4-4D9C-BBF1-D8B5DED4C45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flipH="1">
            <a:off x="6435818" y="2939358"/>
            <a:ext cx="2601925" cy="1258230"/>
          </a:xfrm>
          <a:prstGeom prst="rect">
            <a:avLst/>
          </a:prstGeom>
        </p:spPr>
      </p:pic>
      <p:pic>
        <p:nvPicPr>
          <p:cNvPr id="33" name="Picture 32">
            <a:extLst>
              <a:ext uri="{FF2B5EF4-FFF2-40B4-BE49-F238E27FC236}">
                <a16:creationId xmlns:a16="http://schemas.microsoft.com/office/drawing/2014/main" id="{4E93E754-06B9-4FAD-8BB0-E6FD50C8B2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4889" y="709142"/>
            <a:ext cx="1370250" cy="442331"/>
          </a:xfrm>
          <a:prstGeom prst="rect">
            <a:avLst/>
          </a:prstGeom>
        </p:spPr>
      </p:pic>
      <p:pic>
        <p:nvPicPr>
          <p:cNvPr id="35" name="Picture 34">
            <a:extLst>
              <a:ext uri="{FF2B5EF4-FFF2-40B4-BE49-F238E27FC236}">
                <a16:creationId xmlns:a16="http://schemas.microsoft.com/office/drawing/2014/main" id="{8C26D572-7AB2-4CF5-BDEF-55255603BB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7278" y="700264"/>
            <a:ext cx="1337523" cy="442331"/>
          </a:xfrm>
          <a:prstGeom prst="rect">
            <a:avLst/>
          </a:prstGeom>
        </p:spPr>
      </p:pic>
      <p:pic>
        <p:nvPicPr>
          <p:cNvPr id="37" name="Picture 36">
            <a:extLst>
              <a:ext uri="{FF2B5EF4-FFF2-40B4-BE49-F238E27FC236}">
                <a16:creationId xmlns:a16="http://schemas.microsoft.com/office/drawing/2014/main" id="{7D579FDE-4621-425E-8222-BF5B5B2EA2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4905" y="709142"/>
            <a:ext cx="1337523" cy="442331"/>
          </a:xfrm>
          <a:prstGeom prst="rect">
            <a:avLst/>
          </a:prstGeom>
        </p:spPr>
      </p:pic>
      <p:pic>
        <p:nvPicPr>
          <p:cNvPr id="38" name="Picture 37">
            <a:extLst>
              <a:ext uri="{FF2B5EF4-FFF2-40B4-BE49-F238E27FC236}">
                <a16:creationId xmlns:a16="http://schemas.microsoft.com/office/drawing/2014/main" id="{599EB500-61D0-4323-AB2F-68A7675E10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9868" y="709142"/>
            <a:ext cx="1337523" cy="442331"/>
          </a:xfrm>
          <a:prstGeom prst="rect">
            <a:avLst/>
          </a:prstGeom>
        </p:spPr>
      </p:pic>
      <p:pic>
        <p:nvPicPr>
          <p:cNvPr id="39" name="Picture 38">
            <a:extLst>
              <a:ext uri="{FF2B5EF4-FFF2-40B4-BE49-F238E27FC236}">
                <a16:creationId xmlns:a16="http://schemas.microsoft.com/office/drawing/2014/main" id="{899E0346-3032-4DC7-93D3-2FDD8A62F0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68573" y="704275"/>
            <a:ext cx="1337523" cy="442331"/>
          </a:xfrm>
          <a:prstGeom prst="rect">
            <a:avLst/>
          </a:prstGeom>
        </p:spPr>
      </p:pic>
      <p:pic>
        <p:nvPicPr>
          <p:cNvPr id="4" name="Picture 3">
            <a:extLst>
              <a:ext uri="{FF2B5EF4-FFF2-40B4-BE49-F238E27FC236}">
                <a16:creationId xmlns:a16="http://schemas.microsoft.com/office/drawing/2014/main" id="{E9D80279-55DC-412A-AD5E-D096DF982F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28799" y="1389313"/>
            <a:ext cx="1655689" cy="1538357"/>
          </a:xfrm>
          <a:prstGeom prst="rect">
            <a:avLst/>
          </a:prstGeom>
        </p:spPr>
      </p:pic>
      <p:pic>
        <p:nvPicPr>
          <p:cNvPr id="7" name="Picture 6">
            <a:extLst>
              <a:ext uri="{FF2B5EF4-FFF2-40B4-BE49-F238E27FC236}">
                <a16:creationId xmlns:a16="http://schemas.microsoft.com/office/drawing/2014/main" id="{75E556C0-D8D2-484D-A6C0-E114253DFD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02647" y="1398285"/>
            <a:ext cx="1655689" cy="1538357"/>
          </a:xfrm>
          <a:prstGeom prst="rect">
            <a:avLst/>
          </a:prstGeom>
        </p:spPr>
      </p:pic>
      <p:pic>
        <p:nvPicPr>
          <p:cNvPr id="9" name="Picture 8">
            <a:extLst>
              <a:ext uri="{FF2B5EF4-FFF2-40B4-BE49-F238E27FC236}">
                <a16:creationId xmlns:a16="http://schemas.microsoft.com/office/drawing/2014/main" id="{EF2B3D36-B2F7-4523-9249-D767F6FCD57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42725" y="1389314"/>
            <a:ext cx="1655689" cy="1538357"/>
          </a:xfrm>
          <a:prstGeom prst="rect">
            <a:avLst/>
          </a:prstGeom>
        </p:spPr>
      </p:pic>
      <p:pic>
        <p:nvPicPr>
          <p:cNvPr id="12" name="Picture 11">
            <a:extLst>
              <a:ext uri="{FF2B5EF4-FFF2-40B4-BE49-F238E27FC236}">
                <a16:creationId xmlns:a16="http://schemas.microsoft.com/office/drawing/2014/main" id="{4E70098D-E611-4B89-AA59-26E3DDC83BD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089775" y="1398285"/>
            <a:ext cx="1655689" cy="1538357"/>
          </a:xfrm>
          <a:prstGeom prst="rect">
            <a:avLst/>
          </a:prstGeom>
        </p:spPr>
      </p:pic>
      <p:pic>
        <p:nvPicPr>
          <p:cNvPr id="15" name="Picture 14">
            <a:extLst>
              <a:ext uri="{FF2B5EF4-FFF2-40B4-BE49-F238E27FC236}">
                <a16:creationId xmlns:a16="http://schemas.microsoft.com/office/drawing/2014/main" id="{BF9CC2FF-29B3-43C0-A42C-0CC282FE36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10503" y="1398285"/>
            <a:ext cx="1655689" cy="1538357"/>
          </a:xfrm>
          <a:prstGeom prst="rect">
            <a:avLst/>
          </a:prstGeom>
        </p:spPr>
      </p:pic>
      <p:sp>
        <p:nvSpPr>
          <p:cNvPr id="18" name="TextBox 17">
            <a:extLst>
              <a:ext uri="{FF2B5EF4-FFF2-40B4-BE49-F238E27FC236}">
                <a16:creationId xmlns:a16="http://schemas.microsoft.com/office/drawing/2014/main" id="{1A0421E5-02E8-45A1-B86E-9C5A2FF609DE}"/>
              </a:ext>
            </a:extLst>
          </p:cNvPr>
          <p:cNvSpPr txBox="1"/>
          <p:nvPr/>
        </p:nvSpPr>
        <p:spPr>
          <a:xfrm>
            <a:off x="357845" y="1893555"/>
            <a:ext cx="1908698" cy="584775"/>
          </a:xfrm>
          <a:prstGeom prst="rect">
            <a:avLst/>
          </a:prstGeom>
          <a:noFill/>
        </p:spPr>
        <p:txBody>
          <a:bodyPr wrap="square" rtlCol="0">
            <a:spAutoFit/>
          </a:bodyPr>
          <a:lstStyle/>
          <a:p>
            <a:r>
              <a:rPr lang="en-GB" sz="1600" dirty="0">
                <a:solidFill>
                  <a:schemeClr val="bg1">
                    <a:lumMod val="75000"/>
                  </a:schemeClr>
                </a:solidFill>
                <a:latin typeface="Proxima Nova A Cond Black" panose="02000506030000020004" pitchFamily="50" charset="0"/>
              </a:rPr>
              <a:t>Any delivery method</a:t>
            </a:r>
          </a:p>
        </p:txBody>
      </p:sp>
      <p:sp>
        <p:nvSpPr>
          <p:cNvPr id="50" name="TextBox 49">
            <a:extLst>
              <a:ext uri="{FF2B5EF4-FFF2-40B4-BE49-F238E27FC236}">
                <a16:creationId xmlns:a16="http://schemas.microsoft.com/office/drawing/2014/main" id="{33073FB6-7EBC-441A-A25D-38B0F9F8E417}"/>
              </a:ext>
            </a:extLst>
          </p:cNvPr>
          <p:cNvSpPr txBox="1"/>
          <p:nvPr/>
        </p:nvSpPr>
        <p:spPr>
          <a:xfrm>
            <a:off x="353222" y="565440"/>
            <a:ext cx="1504948" cy="584775"/>
          </a:xfrm>
          <a:prstGeom prst="rect">
            <a:avLst/>
          </a:prstGeom>
          <a:noFill/>
        </p:spPr>
        <p:txBody>
          <a:bodyPr wrap="square" rtlCol="0">
            <a:spAutoFit/>
          </a:bodyPr>
          <a:lstStyle/>
          <a:p>
            <a:r>
              <a:rPr lang="en-GB" sz="1600" dirty="0">
                <a:solidFill>
                  <a:schemeClr val="bg1">
                    <a:lumMod val="75000"/>
                  </a:schemeClr>
                </a:solidFill>
                <a:latin typeface="Proxima Nova A Cond Black" panose="02000506030000020004" pitchFamily="50" charset="0"/>
              </a:rPr>
              <a:t>Open integrations</a:t>
            </a:r>
          </a:p>
        </p:txBody>
      </p:sp>
      <p:sp>
        <p:nvSpPr>
          <p:cNvPr id="52" name="TextBox 51">
            <a:extLst>
              <a:ext uri="{FF2B5EF4-FFF2-40B4-BE49-F238E27FC236}">
                <a16:creationId xmlns:a16="http://schemas.microsoft.com/office/drawing/2014/main" id="{7DC7786A-D873-437E-A362-BB2D4190E683}"/>
              </a:ext>
            </a:extLst>
          </p:cNvPr>
          <p:cNvSpPr txBox="1"/>
          <p:nvPr/>
        </p:nvSpPr>
        <p:spPr>
          <a:xfrm>
            <a:off x="353222" y="3772744"/>
            <a:ext cx="1762598" cy="338554"/>
          </a:xfrm>
          <a:prstGeom prst="rect">
            <a:avLst/>
          </a:prstGeom>
          <a:noFill/>
        </p:spPr>
        <p:txBody>
          <a:bodyPr wrap="square" rtlCol="0">
            <a:spAutoFit/>
          </a:bodyPr>
          <a:lstStyle/>
          <a:p>
            <a:r>
              <a:rPr lang="en-GB" sz="1600" dirty="0">
                <a:solidFill>
                  <a:schemeClr val="bg1">
                    <a:lumMod val="75000"/>
                  </a:schemeClr>
                </a:solidFill>
                <a:latin typeface="Proxima Nova A Cond Black" panose="02000506030000020004" pitchFamily="50" charset="0"/>
              </a:rPr>
              <a:t>One app store,</a:t>
            </a:r>
          </a:p>
        </p:txBody>
      </p:sp>
      <p:sp>
        <p:nvSpPr>
          <p:cNvPr id="53" name="TextBox 52">
            <a:extLst>
              <a:ext uri="{FF2B5EF4-FFF2-40B4-BE49-F238E27FC236}">
                <a16:creationId xmlns:a16="http://schemas.microsoft.com/office/drawing/2014/main" id="{48A74787-DEB0-4EBF-A22D-128E0BDCF877}"/>
              </a:ext>
            </a:extLst>
          </p:cNvPr>
          <p:cNvSpPr txBox="1"/>
          <p:nvPr/>
        </p:nvSpPr>
        <p:spPr>
          <a:xfrm>
            <a:off x="353222" y="5514732"/>
            <a:ext cx="1762598" cy="584775"/>
          </a:xfrm>
          <a:prstGeom prst="rect">
            <a:avLst/>
          </a:prstGeom>
          <a:noFill/>
        </p:spPr>
        <p:txBody>
          <a:bodyPr wrap="square" rtlCol="0">
            <a:spAutoFit/>
          </a:bodyPr>
          <a:lstStyle/>
          <a:p>
            <a:r>
              <a:rPr lang="en-GB" sz="1600" dirty="0">
                <a:solidFill>
                  <a:schemeClr val="bg1">
                    <a:lumMod val="75000"/>
                  </a:schemeClr>
                </a:solidFill>
                <a:latin typeface="Proxima Nova A Cond Black" panose="02000506030000020004" pitchFamily="50" charset="0"/>
              </a:rPr>
              <a:t>Any device, any platform, any OS</a:t>
            </a:r>
          </a:p>
        </p:txBody>
      </p:sp>
      <p:grpSp>
        <p:nvGrpSpPr>
          <p:cNvPr id="82" name="Group 81">
            <a:extLst>
              <a:ext uri="{FF2B5EF4-FFF2-40B4-BE49-F238E27FC236}">
                <a16:creationId xmlns:a16="http://schemas.microsoft.com/office/drawing/2014/main" id="{DC602761-0373-458A-B433-55B19D25C7C8}"/>
              </a:ext>
            </a:extLst>
          </p:cNvPr>
          <p:cNvGrpSpPr/>
          <p:nvPr/>
        </p:nvGrpSpPr>
        <p:grpSpPr>
          <a:xfrm>
            <a:off x="3312995" y="5417504"/>
            <a:ext cx="693191" cy="693191"/>
            <a:chOff x="3716455" y="5530052"/>
            <a:chExt cx="594173" cy="594173"/>
          </a:xfrm>
        </p:grpSpPr>
        <p:sp>
          <p:nvSpPr>
            <p:cNvPr id="87" name="Rectangle: Rounded Corners 86">
              <a:extLst>
                <a:ext uri="{FF2B5EF4-FFF2-40B4-BE49-F238E27FC236}">
                  <a16:creationId xmlns:a16="http://schemas.microsoft.com/office/drawing/2014/main" id="{5765FE33-BBE2-4FA2-9332-F83A324D6D84}"/>
                </a:ext>
              </a:extLst>
            </p:cNvPr>
            <p:cNvSpPr/>
            <p:nvPr/>
          </p:nvSpPr>
          <p:spPr>
            <a:xfrm>
              <a:off x="3716455" y="5530052"/>
              <a:ext cx="594173" cy="594173"/>
            </a:xfrm>
            <a:prstGeom prst="roundRect">
              <a:avLst>
                <a:gd name="adj" fmla="val 6728"/>
              </a:avLst>
            </a:prstGeom>
            <a:solidFill>
              <a:srgbClr val="D0D0D0"/>
            </a:solidFill>
            <a:ln w="22860">
              <a:solidFill>
                <a:srgbClr val="25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B96FAFD9-A841-4E9C-978A-9AED34374164}"/>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3818996" y="5629186"/>
              <a:ext cx="386049" cy="388159"/>
            </a:xfrm>
            <a:prstGeom prst="rect">
              <a:avLst/>
            </a:prstGeom>
          </p:spPr>
        </p:pic>
      </p:grpSp>
      <p:grpSp>
        <p:nvGrpSpPr>
          <p:cNvPr id="80" name="Group 79">
            <a:extLst>
              <a:ext uri="{FF2B5EF4-FFF2-40B4-BE49-F238E27FC236}">
                <a16:creationId xmlns:a16="http://schemas.microsoft.com/office/drawing/2014/main" id="{C46FFA88-C7D6-4619-8664-2DC106BAF3DD}"/>
              </a:ext>
            </a:extLst>
          </p:cNvPr>
          <p:cNvGrpSpPr/>
          <p:nvPr/>
        </p:nvGrpSpPr>
        <p:grpSpPr>
          <a:xfrm>
            <a:off x="4264762" y="5417504"/>
            <a:ext cx="693191" cy="693191"/>
            <a:chOff x="4417279" y="5530052"/>
            <a:chExt cx="594173" cy="594173"/>
          </a:xfrm>
        </p:grpSpPr>
        <p:sp>
          <p:nvSpPr>
            <p:cNvPr id="84" name="Rectangle: Rounded Corners 83">
              <a:extLst>
                <a:ext uri="{FF2B5EF4-FFF2-40B4-BE49-F238E27FC236}">
                  <a16:creationId xmlns:a16="http://schemas.microsoft.com/office/drawing/2014/main" id="{523BCC37-4EE8-440D-A43F-35EDA8E8B8A3}"/>
                </a:ext>
              </a:extLst>
            </p:cNvPr>
            <p:cNvSpPr/>
            <p:nvPr/>
          </p:nvSpPr>
          <p:spPr>
            <a:xfrm>
              <a:off x="4417279" y="5530052"/>
              <a:ext cx="594173" cy="594173"/>
            </a:xfrm>
            <a:prstGeom prst="roundRect">
              <a:avLst>
                <a:gd name="adj" fmla="val 6728"/>
              </a:avLst>
            </a:prstGeom>
            <a:solidFill>
              <a:srgbClr val="D0D0D0"/>
            </a:solidFill>
            <a:ln w="22860">
              <a:solidFill>
                <a:srgbClr val="25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F4EFDAC7-783C-4B79-9B75-E097E286CDF0}"/>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4540879" y="5613392"/>
              <a:ext cx="337561" cy="416325"/>
            </a:xfrm>
            <a:prstGeom prst="rect">
              <a:avLst/>
            </a:prstGeom>
          </p:spPr>
        </p:pic>
      </p:grpSp>
      <p:grpSp>
        <p:nvGrpSpPr>
          <p:cNvPr id="78" name="Group 77">
            <a:extLst>
              <a:ext uri="{FF2B5EF4-FFF2-40B4-BE49-F238E27FC236}">
                <a16:creationId xmlns:a16="http://schemas.microsoft.com/office/drawing/2014/main" id="{7A3A5A68-7648-4C1A-B4F6-16F2FEBCAC44}"/>
              </a:ext>
            </a:extLst>
          </p:cNvPr>
          <p:cNvGrpSpPr/>
          <p:nvPr/>
        </p:nvGrpSpPr>
        <p:grpSpPr>
          <a:xfrm>
            <a:off x="5216528" y="5417504"/>
            <a:ext cx="693191" cy="693191"/>
            <a:chOff x="5121332" y="5530052"/>
            <a:chExt cx="594173" cy="594173"/>
          </a:xfrm>
        </p:grpSpPr>
        <p:sp>
          <p:nvSpPr>
            <p:cNvPr id="76" name="Rectangle: Rounded Corners 75">
              <a:extLst>
                <a:ext uri="{FF2B5EF4-FFF2-40B4-BE49-F238E27FC236}">
                  <a16:creationId xmlns:a16="http://schemas.microsoft.com/office/drawing/2014/main" id="{E84620E1-C86F-4423-9604-48F27DA8B0AF}"/>
                </a:ext>
              </a:extLst>
            </p:cNvPr>
            <p:cNvSpPr/>
            <p:nvPr/>
          </p:nvSpPr>
          <p:spPr>
            <a:xfrm>
              <a:off x="5121332" y="5530052"/>
              <a:ext cx="594173" cy="594173"/>
            </a:xfrm>
            <a:prstGeom prst="roundRect">
              <a:avLst>
                <a:gd name="adj" fmla="val 6728"/>
              </a:avLst>
            </a:prstGeom>
            <a:solidFill>
              <a:srgbClr val="D0D0D0"/>
            </a:solidFill>
            <a:ln w="22860">
              <a:solidFill>
                <a:srgbClr val="252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377FBB34-6823-4672-B300-8245DEBF8233}"/>
                </a:ext>
              </a:extLst>
            </p:cNvPr>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5194185" y="5583701"/>
              <a:ext cx="444656" cy="490655"/>
            </a:xfrm>
            <a:prstGeom prst="rect">
              <a:avLst/>
            </a:prstGeom>
          </p:spPr>
        </p:pic>
      </p:grpSp>
      <p:pic>
        <p:nvPicPr>
          <p:cNvPr id="64" name="Picture 63">
            <a:extLst>
              <a:ext uri="{FF2B5EF4-FFF2-40B4-BE49-F238E27FC236}">
                <a16:creationId xmlns:a16="http://schemas.microsoft.com/office/drawing/2014/main" id="{B2EA1C9E-62CF-466B-9084-D22ACD8149EF}"/>
              </a:ext>
            </a:extLst>
          </p:cNvPr>
          <p:cNvPicPr>
            <a:picLocks noChangeAspect="1"/>
          </p:cNvPicPr>
          <p:nvPr/>
        </p:nvPicPr>
        <p:blipFill>
          <a:blip r:embed="rId18">
            <a:duotone>
              <a:prstClr val="black"/>
              <a:srgbClr val="777777">
                <a:tint val="45000"/>
                <a:satMod val="400000"/>
              </a:srgbClr>
            </a:duotone>
            <a:extLst>
              <a:ext uri="{28A0092B-C50C-407E-A947-70E740481C1C}">
                <a14:useLocalDpi xmlns:a14="http://schemas.microsoft.com/office/drawing/2010/main" val="0"/>
              </a:ext>
            </a:extLst>
          </a:blip>
          <a:stretch>
            <a:fillRect/>
          </a:stretch>
        </p:blipFill>
        <p:spPr>
          <a:xfrm>
            <a:off x="9369131" y="5501806"/>
            <a:ext cx="392810" cy="631303"/>
          </a:xfrm>
          <a:prstGeom prst="rect">
            <a:avLst/>
          </a:prstGeom>
        </p:spPr>
      </p:pic>
      <p:pic>
        <p:nvPicPr>
          <p:cNvPr id="68" name="Picture 67">
            <a:extLst>
              <a:ext uri="{FF2B5EF4-FFF2-40B4-BE49-F238E27FC236}">
                <a16:creationId xmlns:a16="http://schemas.microsoft.com/office/drawing/2014/main" id="{FE2C1F50-9A97-405D-861E-50B65E029A7E}"/>
              </a:ext>
            </a:extLst>
          </p:cNvPr>
          <p:cNvPicPr>
            <a:picLocks noChangeAspect="1"/>
          </p:cNvPicPr>
          <p:nvPr/>
        </p:nvPicPr>
        <p:blipFill>
          <a:blip r:embed="rId19">
            <a:duotone>
              <a:prstClr val="black"/>
              <a:srgbClr val="777777">
                <a:tint val="45000"/>
                <a:satMod val="400000"/>
              </a:srgbClr>
            </a:duotone>
            <a:extLst>
              <a:ext uri="{28A0092B-C50C-407E-A947-70E740481C1C}">
                <a14:useLocalDpi xmlns:a14="http://schemas.microsoft.com/office/drawing/2010/main" val="0"/>
              </a:ext>
            </a:extLst>
          </a:blip>
          <a:stretch>
            <a:fillRect/>
          </a:stretch>
        </p:blipFill>
        <p:spPr>
          <a:xfrm>
            <a:off x="8553812" y="5405327"/>
            <a:ext cx="553986" cy="784814"/>
          </a:xfrm>
          <a:prstGeom prst="rect">
            <a:avLst/>
          </a:prstGeom>
        </p:spPr>
      </p:pic>
      <p:pic>
        <p:nvPicPr>
          <p:cNvPr id="71" name="Picture 70">
            <a:extLst>
              <a:ext uri="{FF2B5EF4-FFF2-40B4-BE49-F238E27FC236}">
                <a16:creationId xmlns:a16="http://schemas.microsoft.com/office/drawing/2014/main" id="{4CC43400-61AD-459D-9018-12D16EA54105}"/>
              </a:ext>
            </a:extLst>
          </p:cNvPr>
          <p:cNvPicPr>
            <a:picLocks noChangeAspect="1"/>
          </p:cNvPicPr>
          <p:nvPr/>
        </p:nvPicPr>
        <p:blipFill>
          <a:blip r:embed="rId20">
            <a:duotone>
              <a:prstClr val="black"/>
              <a:srgbClr val="777777">
                <a:tint val="45000"/>
                <a:satMod val="400000"/>
              </a:srgbClr>
            </a:duotone>
            <a:extLst>
              <a:ext uri="{28A0092B-C50C-407E-A947-70E740481C1C}">
                <a14:useLocalDpi xmlns:a14="http://schemas.microsoft.com/office/drawing/2010/main" val="0"/>
              </a:ext>
            </a:extLst>
          </a:blip>
          <a:stretch>
            <a:fillRect/>
          </a:stretch>
        </p:blipFill>
        <p:spPr>
          <a:xfrm>
            <a:off x="6168295" y="5369561"/>
            <a:ext cx="835860" cy="835860"/>
          </a:xfrm>
          <a:prstGeom prst="rect">
            <a:avLst/>
          </a:prstGeom>
        </p:spPr>
      </p:pic>
      <p:pic>
        <p:nvPicPr>
          <p:cNvPr id="73" name="Picture 72">
            <a:extLst>
              <a:ext uri="{FF2B5EF4-FFF2-40B4-BE49-F238E27FC236}">
                <a16:creationId xmlns:a16="http://schemas.microsoft.com/office/drawing/2014/main" id="{2E117CD6-E99A-4921-A5A7-2A7B29C53E56}"/>
              </a:ext>
            </a:extLst>
          </p:cNvPr>
          <p:cNvPicPr>
            <a:picLocks noChangeAspect="1"/>
          </p:cNvPicPr>
          <p:nvPr/>
        </p:nvPicPr>
        <p:blipFill>
          <a:blip r:embed="rId21">
            <a:duotone>
              <a:prstClr val="black"/>
              <a:srgbClr val="777777">
                <a:tint val="45000"/>
                <a:satMod val="400000"/>
              </a:srgbClr>
            </a:duotone>
            <a:extLst>
              <a:ext uri="{28A0092B-C50C-407E-A947-70E740481C1C}">
                <a14:useLocalDpi xmlns:a14="http://schemas.microsoft.com/office/drawing/2010/main" val="0"/>
              </a:ext>
            </a:extLst>
          </a:blip>
          <a:stretch>
            <a:fillRect/>
          </a:stretch>
        </p:blipFill>
        <p:spPr>
          <a:xfrm>
            <a:off x="7262730" y="5473426"/>
            <a:ext cx="1029749" cy="659683"/>
          </a:xfrm>
          <a:prstGeom prst="rect">
            <a:avLst/>
          </a:prstGeom>
        </p:spPr>
      </p:pic>
      <p:sp>
        <p:nvSpPr>
          <p:cNvPr id="125" name="Right Brace 124">
            <a:extLst>
              <a:ext uri="{FF2B5EF4-FFF2-40B4-BE49-F238E27FC236}">
                <a16:creationId xmlns:a16="http://schemas.microsoft.com/office/drawing/2014/main" id="{A3D4C32C-0FE2-48F7-AC04-E45D0392DB8E}"/>
              </a:ext>
            </a:extLst>
          </p:cNvPr>
          <p:cNvSpPr/>
          <p:nvPr/>
        </p:nvSpPr>
        <p:spPr>
          <a:xfrm rot="16200000">
            <a:off x="6504652" y="2253285"/>
            <a:ext cx="236813" cy="5895322"/>
          </a:xfrm>
          <a:prstGeom prst="rightBrace">
            <a:avLst>
              <a:gd name="adj1" fmla="val 101647"/>
              <a:gd name="adj2" fmla="val 48966"/>
            </a:avLst>
          </a:prstGeom>
          <a:noFill/>
          <a:ln w="12700">
            <a:solidFill>
              <a:srgbClr val="D9D9D9">
                <a:alpha val="58039"/>
              </a:srgb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56" name="Picture 55">
            <a:extLst>
              <a:ext uri="{FF2B5EF4-FFF2-40B4-BE49-F238E27FC236}">
                <a16:creationId xmlns:a16="http://schemas.microsoft.com/office/drawing/2014/main" id="{4BB499EC-EC82-4249-8E72-951EF35298C3}"/>
              </a:ext>
            </a:extLst>
          </p:cNvPr>
          <p:cNvPicPr>
            <a:picLocks noChangeAspect="1"/>
          </p:cNvPicPr>
          <p:nvPr/>
        </p:nvPicPr>
        <p:blipFill rotWithShape="1">
          <a:blip r:embed="rId22" cstate="hqprint">
            <a:extLst>
              <a:ext uri="{28A0092B-C50C-407E-A947-70E740481C1C}">
                <a14:useLocalDpi xmlns:a14="http://schemas.microsoft.com/office/drawing/2010/main" val="0"/>
              </a:ext>
            </a:extLst>
          </a:blip>
          <a:srcRect/>
          <a:stretch/>
        </p:blipFill>
        <p:spPr>
          <a:xfrm>
            <a:off x="6698067" y="2936379"/>
            <a:ext cx="4059013" cy="1332788"/>
          </a:xfrm>
          <a:prstGeom prst="rect">
            <a:avLst/>
          </a:prstGeom>
        </p:spPr>
      </p:pic>
      <p:pic>
        <p:nvPicPr>
          <p:cNvPr id="57" name="Picture 56">
            <a:extLst>
              <a:ext uri="{FF2B5EF4-FFF2-40B4-BE49-F238E27FC236}">
                <a16:creationId xmlns:a16="http://schemas.microsoft.com/office/drawing/2014/main" id="{4C6C657A-DDD0-4AA0-9802-9F9FB8226536}"/>
              </a:ext>
            </a:extLst>
          </p:cNvPr>
          <p:cNvPicPr>
            <a:picLocks noChangeAspect="1"/>
          </p:cNvPicPr>
          <p:nvPr/>
        </p:nvPicPr>
        <p:blipFill rotWithShape="1">
          <a:blip r:embed="rId23" cstate="hqprint">
            <a:extLst>
              <a:ext uri="{28A0092B-C50C-407E-A947-70E740481C1C}">
                <a14:useLocalDpi xmlns:a14="http://schemas.microsoft.com/office/drawing/2010/main" val="0"/>
              </a:ext>
            </a:extLst>
          </a:blip>
          <a:srcRect/>
          <a:stretch/>
        </p:blipFill>
        <p:spPr>
          <a:xfrm>
            <a:off x="5821532" y="2932368"/>
            <a:ext cx="1451048" cy="725232"/>
          </a:xfrm>
          <a:prstGeom prst="rect">
            <a:avLst/>
          </a:prstGeom>
        </p:spPr>
      </p:pic>
      <p:grpSp>
        <p:nvGrpSpPr>
          <p:cNvPr id="95" name="Group 94">
            <a:extLst>
              <a:ext uri="{FF2B5EF4-FFF2-40B4-BE49-F238E27FC236}">
                <a16:creationId xmlns:a16="http://schemas.microsoft.com/office/drawing/2014/main" id="{B0D56261-C534-480C-8BF4-6ED8F79FE43C}"/>
              </a:ext>
            </a:extLst>
          </p:cNvPr>
          <p:cNvGrpSpPr/>
          <p:nvPr/>
        </p:nvGrpSpPr>
        <p:grpSpPr>
          <a:xfrm>
            <a:off x="5715111" y="3226722"/>
            <a:ext cx="1597285" cy="1688848"/>
            <a:chOff x="5715111" y="3226722"/>
            <a:chExt cx="1597285" cy="1688848"/>
          </a:xfrm>
        </p:grpSpPr>
        <p:pic>
          <p:nvPicPr>
            <p:cNvPr id="93" name="Picture 92">
              <a:extLst>
                <a:ext uri="{FF2B5EF4-FFF2-40B4-BE49-F238E27FC236}">
                  <a16:creationId xmlns:a16="http://schemas.microsoft.com/office/drawing/2014/main" id="{EA3D9049-3EE1-4E0C-913A-D3B95CEABD5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715111" y="3226722"/>
              <a:ext cx="1597285" cy="1688848"/>
            </a:xfrm>
            <a:prstGeom prst="rect">
              <a:avLst/>
            </a:prstGeom>
            <a:ln w="38100">
              <a:noFill/>
            </a:ln>
          </p:spPr>
        </p:pic>
        <p:pic>
          <p:nvPicPr>
            <p:cNvPr id="94" name="Picture 93">
              <a:extLst>
                <a:ext uri="{FF2B5EF4-FFF2-40B4-BE49-F238E27FC236}">
                  <a16:creationId xmlns:a16="http://schemas.microsoft.com/office/drawing/2014/main" id="{E4CE3140-1AF7-494F-9FBB-56FC1EAF1297}"/>
                </a:ext>
              </a:extLst>
            </p:cNvPr>
            <p:cNvPicPr>
              <a:picLocks noChangeAspect="1"/>
            </p:cNvPicPr>
            <p:nvPr/>
          </p:nvPicPr>
          <p:blipFill rotWithShape="1">
            <a:blip r:embed="rId25" cstate="hqprint">
              <a:extLst>
                <a:ext uri="{28A0092B-C50C-407E-A947-70E740481C1C}">
                  <a14:useLocalDpi xmlns:a14="http://schemas.microsoft.com/office/drawing/2010/main" val="0"/>
                </a:ext>
              </a:extLst>
            </a:blip>
            <a:srcRect/>
            <a:stretch/>
          </p:blipFill>
          <p:spPr>
            <a:xfrm>
              <a:off x="5929001" y="3391476"/>
              <a:ext cx="1193507" cy="815032"/>
            </a:xfrm>
            <a:prstGeom prst="rect">
              <a:avLst/>
            </a:prstGeom>
            <a:ln w="38100">
              <a:noFill/>
            </a:ln>
          </p:spPr>
        </p:pic>
      </p:grpSp>
      <p:sp>
        <p:nvSpPr>
          <p:cNvPr id="61" name="TextBox 60">
            <a:extLst>
              <a:ext uri="{FF2B5EF4-FFF2-40B4-BE49-F238E27FC236}">
                <a16:creationId xmlns:a16="http://schemas.microsoft.com/office/drawing/2014/main" id="{4A68A167-7884-45BA-8C89-932A951FD294}"/>
              </a:ext>
            </a:extLst>
          </p:cNvPr>
          <p:cNvSpPr txBox="1"/>
          <p:nvPr/>
        </p:nvSpPr>
        <p:spPr>
          <a:xfrm>
            <a:off x="353222" y="4058007"/>
            <a:ext cx="2032444" cy="338554"/>
          </a:xfrm>
          <a:prstGeom prst="rect">
            <a:avLst/>
          </a:prstGeom>
          <a:noFill/>
        </p:spPr>
        <p:txBody>
          <a:bodyPr wrap="square" rtlCol="0">
            <a:spAutoFit/>
          </a:bodyPr>
          <a:lstStyle/>
          <a:p>
            <a:r>
              <a:rPr lang="en-GB" sz="1600" dirty="0">
                <a:solidFill>
                  <a:schemeClr val="bg1">
                    <a:lumMod val="75000"/>
                  </a:schemeClr>
                </a:solidFill>
                <a:latin typeface="Proxima Nova A Cond Black" panose="02000506030000020004" pitchFamily="50" charset="0"/>
              </a:rPr>
              <a:t>one launch button.</a:t>
            </a:r>
          </a:p>
        </p:txBody>
      </p:sp>
      <p:pic>
        <p:nvPicPr>
          <p:cNvPr id="44" name="Picture 43">
            <a:extLst>
              <a:ext uri="{FF2B5EF4-FFF2-40B4-BE49-F238E27FC236}">
                <a16:creationId xmlns:a16="http://schemas.microsoft.com/office/drawing/2014/main" id="{6F0C0C6B-3C39-4CE0-8103-E9D8A302057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397440" y="711200"/>
            <a:ext cx="1334142" cy="441212"/>
          </a:xfrm>
          <a:prstGeom prst="rect">
            <a:avLst/>
          </a:prstGeom>
        </p:spPr>
      </p:pic>
      <p:sp>
        <p:nvSpPr>
          <p:cNvPr id="48" name="TextBox 47">
            <a:extLst>
              <a:ext uri="{FF2B5EF4-FFF2-40B4-BE49-F238E27FC236}">
                <a16:creationId xmlns:a16="http://schemas.microsoft.com/office/drawing/2014/main" id="{062E9540-C3F6-4972-AFE3-67E017C77DC9}"/>
              </a:ext>
            </a:extLst>
          </p:cNvPr>
          <p:cNvSpPr txBox="1"/>
          <p:nvPr/>
        </p:nvSpPr>
        <p:spPr>
          <a:xfrm>
            <a:off x="0" y="2793722"/>
            <a:ext cx="12192000" cy="923330"/>
          </a:xfrm>
          <a:prstGeom prst="rect">
            <a:avLst/>
          </a:prstGeom>
          <a:noFill/>
        </p:spPr>
        <p:txBody>
          <a:bodyPr wrap="square" rtlCol="0">
            <a:spAutoFit/>
          </a:bodyPr>
          <a:lstStyle/>
          <a:p>
            <a:pPr algn="ctr"/>
            <a:r>
              <a:rPr lang="en-GB" sz="5400" dirty="0">
                <a:solidFill>
                  <a:srgbClr val="27A770"/>
                </a:solidFill>
                <a:latin typeface="Proxima Nova A Cond Black" panose="02000506030000020004" pitchFamily="50" charset="0"/>
              </a:rPr>
              <a:t>Unified </a:t>
            </a:r>
            <a:r>
              <a:rPr lang="en-GB" sz="5400" dirty="0">
                <a:solidFill>
                  <a:srgbClr val="5A5A5A"/>
                </a:solidFill>
                <a:latin typeface="Proxima Nova A Cond Black" panose="02000506030000020004" pitchFamily="50" charset="0"/>
              </a:rPr>
              <a:t>application delivery.</a:t>
            </a:r>
          </a:p>
        </p:txBody>
      </p:sp>
    </p:spTree>
    <p:extLst>
      <p:ext uri="{BB962C8B-B14F-4D97-AF65-F5344CB8AC3E}">
        <p14:creationId xmlns:p14="http://schemas.microsoft.com/office/powerpoint/2010/main" val="243184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20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300"/>
                                        <p:tgtEl>
                                          <p:spTgt spid="3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300"/>
                                        <p:tgtEl>
                                          <p:spTgt spid="39"/>
                                        </p:tgtEl>
                                      </p:cBhvr>
                                    </p:animEffect>
                                  </p:childTnLst>
                                </p:cTn>
                              </p:par>
                            </p:childTnLst>
                          </p:cTn>
                        </p:par>
                        <p:par>
                          <p:cTn id="17" fill="hold">
                            <p:stCondLst>
                              <p:cond delay="800"/>
                            </p:stCondLst>
                            <p:childTnLst>
                              <p:par>
                                <p:cTn id="18" presetID="10"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300"/>
                                        <p:tgtEl>
                                          <p:spTgt spid="35"/>
                                        </p:tgtEl>
                                      </p:cBhvr>
                                    </p:animEffect>
                                  </p:childTnLst>
                                </p:cTn>
                              </p:par>
                            </p:childTnLst>
                          </p:cTn>
                        </p:par>
                        <p:par>
                          <p:cTn id="21" fill="hold">
                            <p:stCondLst>
                              <p:cond delay="110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300"/>
                                        <p:tgtEl>
                                          <p:spTgt spid="37"/>
                                        </p:tgtEl>
                                      </p:cBhvr>
                                    </p:animEffect>
                                  </p:childTnLst>
                                </p:cTn>
                              </p:par>
                            </p:childTnLst>
                          </p:cTn>
                        </p:par>
                        <p:par>
                          <p:cTn id="25" fill="hold">
                            <p:stCondLst>
                              <p:cond delay="1400"/>
                            </p:stCondLst>
                            <p:childTnLst>
                              <p:par>
                                <p:cTn id="26" presetID="10"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300"/>
                                        <p:tgtEl>
                                          <p:spTgt spid="33"/>
                                        </p:tgtEl>
                                      </p:cBhvr>
                                    </p:animEffect>
                                  </p:childTnLst>
                                </p:cTn>
                              </p:par>
                            </p:childTnLst>
                          </p:cTn>
                        </p:par>
                        <p:par>
                          <p:cTn id="29" fill="hold">
                            <p:stCondLst>
                              <p:cond delay="1700"/>
                            </p:stCondLst>
                            <p:childTnLst>
                              <p:par>
                                <p:cTn id="30" presetID="10" presetClass="entr" presetSubtype="0"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3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nodeType="afterEffect">
                                  <p:stCondLst>
                                    <p:cond delay="2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300"/>
                                        <p:tgtEl>
                                          <p:spTgt spid="9"/>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300"/>
                                        <p:tgtEl>
                                          <p:spTgt spid="4"/>
                                        </p:tgtEl>
                                      </p:cBhvr>
                                    </p:animEffect>
                                  </p:childTnLst>
                                </p:cTn>
                              </p:par>
                            </p:childTnLst>
                          </p:cTn>
                        </p:par>
                        <p:par>
                          <p:cTn id="45" fill="hold">
                            <p:stCondLst>
                              <p:cond delay="800"/>
                            </p:stCondLst>
                            <p:childTnLst>
                              <p:par>
                                <p:cTn id="46" presetID="10"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300"/>
                                        <p:tgtEl>
                                          <p:spTgt spid="15"/>
                                        </p:tgtEl>
                                      </p:cBhvr>
                                    </p:animEffect>
                                  </p:childTnLst>
                                </p:cTn>
                              </p:par>
                            </p:childTnLst>
                          </p:cTn>
                        </p:par>
                        <p:par>
                          <p:cTn id="49" fill="hold">
                            <p:stCondLst>
                              <p:cond delay="1100"/>
                            </p:stCondLst>
                            <p:childTnLst>
                              <p:par>
                                <p:cTn id="50" presetID="10"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300"/>
                                        <p:tgtEl>
                                          <p:spTgt spid="7"/>
                                        </p:tgtEl>
                                      </p:cBhvr>
                                    </p:animEffect>
                                  </p:childTnLst>
                                </p:cTn>
                              </p:par>
                            </p:childTnLst>
                          </p:cTn>
                        </p:par>
                        <p:par>
                          <p:cTn id="53" fill="hold">
                            <p:stCondLst>
                              <p:cond delay="1400"/>
                            </p:stCondLst>
                            <p:childTnLst>
                              <p:par>
                                <p:cTn id="54" presetID="10" presetClass="entr" presetSubtype="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3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22" presetClass="entr" presetSubtype="1"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up)">
                                      <p:cBhvr>
                                        <p:cTn id="63" dur="300"/>
                                        <p:tgtEl>
                                          <p:spTgt spid="54"/>
                                        </p:tgtEl>
                                      </p:cBhvr>
                                    </p:animEffect>
                                  </p:childTnLst>
                                </p:cTn>
                              </p:par>
                              <p:par>
                                <p:cTn id="64" presetID="22" presetClass="entr" presetSubtype="1" fill="hold"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up)">
                                      <p:cBhvr>
                                        <p:cTn id="66" dur="300"/>
                                        <p:tgtEl>
                                          <p:spTgt spid="46"/>
                                        </p:tgtEl>
                                      </p:cBhvr>
                                    </p:animEffect>
                                  </p:childTnLst>
                                </p:cTn>
                              </p:par>
                              <p:par>
                                <p:cTn id="67" presetID="22" presetClass="entr" presetSubtype="1"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up)">
                                      <p:cBhvr>
                                        <p:cTn id="69" dur="300"/>
                                        <p:tgtEl>
                                          <p:spTgt spid="57"/>
                                        </p:tgtEl>
                                      </p:cBhvr>
                                    </p:animEffect>
                                  </p:childTnLst>
                                </p:cTn>
                              </p:par>
                              <p:par>
                                <p:cTn id="70" presetID="22" presetClass="entr" presetSubtype="1"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up)">
                                      <p:cBhvr>
                                        <p:cTn id="72" dur="300"/>
                                        <p:tgtEl>
                                          <p:spTgt spid="45"/>
                                        </p:tgtEl>
                                      </p:cBhvr>
                                    </p:animEffect>
                                  </p:childTnLst>
                                </p:cTn>
                              </p:par>
                              <p:par>
                                <p:cTn id="73" presetID="22" presetClass="entr" presetSubtype="1"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up)">
                                      <p:cBhvr>
                                        <p:cTn id="75" dur="300"/>
                                        <p:tgtEl>
                                          <p:spTgt spid="56"/>
                                        </p:tgtEl>
                                      </p:cBhvr>
                                    </p:animEffect>
                                  </p:childTnLst>
                                </p:cTn>
                              </p:par>
                              <p:par>
                                <p:cTn id="76" presetID="10" presetClass="entr" presetSubtype="0" fill="hold" nodeType="withEffect">
                                  <p:stCondLst>
                                    <p:cond delay="10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300"/>
                                        <p:tgtEl>
                                          <p:spTgt spid="95"/>
                                        </p:tgtEl>
                                      </p:cBhvr>
                                    </p:animEffect>
                                  </p:childTnLst>
                                </p:cTn>
                              </p:par>
                              <p:par>
                                <p:cTn id="79" presetID="1" presetClass="entr" presetSubtype="0" fill="hold" grpId="0" nodeType="withEffect">
                                  <p:stCondLst>
                                    <p:cond delay="500"/>
                                  </p:stCondLst>
                                  <p:childTnLst>
                                    <p:set>
                                      <p:cBhvr>
                                        <p:cTn id="80" dur="1" fill="hold">
                                          <p:stCondLst>
                                            <p:cond delay="0"/>
                                          </p:stCondLst>
                                        </p:cTn>
                                        <p:tgtEl>
                                          <p:spTgt spid="6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3"/>
                                        </p:tgtEl>
                                        <p:attrNameLst>
                                          <p:attrName>style.visibility</p:attrName>
                                        </p:attrNameLst>
                                      </p:cBhvr>
                                      <p:to>
                                        <p:strVal val="visible"/>
                                      </p:to>
                                    </p:set>
                                  </p:childTnLst>
                                </p:cTn>
                              </p:par>
                            </p:childTnLst>
                          </p:cTn>
                        </p:par>
                        <p:par>
                          <p:cTn id="85" fill="hold">
                            <p:stCondLst>
                              <p:cond delay="0"/>
                            </p:stCondLst>
                            <p:childTnLst>
                              <p:par>
                                <p:cTn id="86" presetID="1" presetClass="entr" presetSubtype="0" fill="hold" grpId="0" nodeType="afterEffect">
                                  <p:stCondLst>
                                    <p:cond delay="200"/>
                                  </p:stCondLst>
                                  <p:childTnLst>
                                    <p:set>
                                      <p:cBhvr>
                                        <p:cTn id="87" dur="1" fill="hold">
                                          <p:stCondLst>
                                            <p:cond delay="0"/>
                                          </p:stCondLst>
                                        </p:cTn>
                                        <p:tgtEl>
                                          <p:spTgt spid="125"/>
                                        </p:tgtEl>
                                        <p:attrNameLst>
                                          <p:attrName>style.visibility</p:attrName>
                                        </p:attrNameLst>
                                      </p:cBhvr>
                                      <p:to>
                                        <p:strVal val="visible"/>
                                      </p:to>
                                    </p:set>
                                  </p:childTnLst>
                                </p:cTn>
                              </p:par>
                            </p:childTnLst>
                          </p:cTn>
                        </p:par>
                        <p:par>
                          <p:cTn id="88" fill="hold">
                            <p:stCondLst>
                              <p:cond delay="200"/>
                            </p:stCondLst>
                            <p:childTnLst>
                              <p:par>
                                <p:cTn id="89" presetID="10" presetClass="entr" presetSubtype="0"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fade">
                                      <p:cBhvr>
                                        <p:cTn id="91" dur="200"/>
                                        <p:tgtEl>
                                          <p:spTgt spid="82"/>
                                        </p:tgtEl>
                                      </p:cBhvr>
                                    </p:animEffect>
                                  </p:childTnLst>
                                </p:cTn>
                              </p:par>
                            </p:childTnLst>
                          </p:cTn>
                        </p:par>
                        <p:par>
                          <p:cTn id="92" fill="hold">
                            <p:stCondLst>
                              <p:cond delay="400"/>
                            </p:stCondLst>
                            <p:childTnLst>
                              <p:par>
                                <p:cTn id="93" presetID="10" presetClass="entr" presetSubtype="0" fill="hold" nodeType="afterEffect">
                                  <p:stCondLst>
                                    <p:cond delay="0"/>
                                  </p:stCondLst>
                                  <p:childTnLst>
                                    <p:set>
                                      <p:cBhvr>
                                        <p:cTn id="94" dur="1" fill="hold">
                                          <p:stCondLst>
                                            <p:cond delay="0"/>
                                          </p:stCondLst>
                                        </p:cTn>
                                        <p:tgtEl>
                                          <p:spTgt spid="80"/>
                                        </p:tgtEl>
                                        <p:attrNameLst>
                                          <p:attrName>style.visibility</p:attrName>
                                        </p:attrNameLst>
                                      </p:cBhvr>
                                      <p:to>
                                        <p:strVal val="visible"/>
                                      </p:to>
                                    </p:set>
                                    <p:animEffect transition="in" filter="fade">
                                      <p:cBhvr>
                                        <p:cTn id="95" dur="200"/>
                                        <p:tgtEl>
                                          <p:spTgt spid="80"/>
                                        </p:tgtEl>
                                      </p:cBhvr>
                                    </p:animEffect>
                                  </p:childTnLst>
                                </p:cTn>
                              </p:par>
                            </p:childTnLst>
                          </p:cTn>
                        </p:par>
                        <p:par>
                          <p:cTn id="96" fill="hold">
                            <p:stCondLst>
                              <p:cond delay="600"/>
                            </p:stCondLst>
                            <p:childTnLst>
                              <p:par>
                                <p:cTn id="97" presetID="10" presetClass="entr" presetSubtype="0" fill="hold"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fade">
                                      <p:cBhvr>
                                        <p:cTn id="99" dur="200"/>
                                        <p:tgtEl>
                                          <p:spTgt spid="78"/>
                                        </p:tgtEl>
                                      </p:cBhvr>
                                    </p:animEffect>
                                  </p:childTnLst>
                                </p:cTn>
                              </p:par>
                            </p:childTnLst>
                          </p:cTn>
                        </p:par>
                        <p:par>
                          <p:cTn id="100" fill="hold">
                            <p:stCondLst>
                              <p:cond delay="800"/>
                            </p:stCondLst>
                            <p:childTnLst>
                              <p:par>
                                <p:cTn id="101" presetID="10" presetClass="entr" presetSubtype="0" fill="hold" nodeType="after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fade">
                                      <p:cBhvr>
                                        <p:cTn id="103" dur="200"/>
                                        <p:tgtEl>
                                          <p:spTgt spid="71"/>
                                        </p:tgtEl>
                                      </p:cBhvr>
                                    </p:animEffect>
                                  </p:childTnLst>
                                </p:cTn>
                              </p:par>
                            </p:childTnLst>
                          </p:cTn>
                        </p:par>
                        <p:par>
                          <p:cTn id="104" fill="hold">
                            <p:stCondLst>
                              <p:cond delay="1000"/>
                            </p:stCondLst>
                            <p:childTnLst>
                              <p:par>
                                <p:cTn id="105" presetID="10" presetClass="entr" presetSubtype="0" fill="hold"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fade">
                                      <p:cBhvr>
                                        <p:cTn id="107" dur="200"/>
                                        <p:tgtEl>
                                          <p:spTgt spid="73"/>
                                        </p:tgtEl>
                                      </p:cBhvr>
                                    </p:animEffect>
                                  </p:childTnLst>
                                </p:cTn>
                              </p:par>
                            </p:childTnLst>
                          </p:cTn>
                        </p:par>
                        <p:par>
                          <p:cTn id="108" fill="hold">
                            <p:stCondLst>
                              <p:cond delay="1200"/>
                            </p:stCondLst>
                            <p:childTnLst>
                              <p:par>
                                <p:cTn id="109" presetID="10" presetClass="entr" presetSubtype="0" fill="hold" nodeType="after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200"/>
                                        <p:tgtEl>
                                          <p:spTgt spid="68"/>
                                        </p:tgtEl>
                                      </p:cBhvr>
                                    </p:animEffect>
                                  </p:childTnLst>
                                </p:cTn>
                              </p:par>
                            </p:childTnLst>
                          </p:cTn>
                        </p:par>
                        <p:par>
                          <p:cTn id="112" fill="hold">
                            <p:stCondLst>
                              <p:cond delay="1400"/>
                            </p:stCondLst>
                            <p:childTnLst>
                              <p:par>
                                <p:cTn id="113" presetID="10" presetClass="entr" presetSubtype="0" fill="hold"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2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0" grpId="0"/>
      <p:bldP spid="52" grpId="0"/>
      <p:bldP spid="53" grpId="0"/>
      <p:bldP spid="125" grpId="0" animBg="1"/>
      <p:bldP spid="61"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A481047-60BD-4D29-9BA2-CBC858E0ADF1}"/>
              </a:ext>
            </a:extLst>
          </p:cNvPr>
          <p:cNvSpPr/>
          <p:nvPr/>
        </p:nvSpPr>
        <p:spPr>
          <a:xfrm>
            <a:off x="0" y="0"/>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B196C56E-13FA-4232-BE08-9631466DCCFE}"/>
              </a:ext>
            </a:extLst>
          </p:cNvPr>
          <p:cNvGrpSpPr/>
          <p:nvPr/>
        </p:nvGrpSpPr>
        <p:grpSpPr>
          <a:xfrm>
            <a:off x="3216942" y="1342389"/>
            <a:ext cx="5758116" cy="3825995"/>
            <a:chOff x="3216942" y="1342389"/>
            <a:chExt cx="5758116" cy="3825995"/>
          </a:xfrm>
        </p:grpSpPr>
        <p:grpSp>
          <p:nvGrpSpPr>
            <p:cNvPr id="8" name="Group 7">
              <a:extLst>
                <a:ext uri="{FF2B5EF4-FFF2-40B4-BE49-F238E27FC236}">
                  <a16:creationId xmlns:a16="http://schemas.microsoft.com/office/drawing/2014/main" id="{996CB405-5C01-40B9-8B5C-EEFEB8844EA4}"/>
                </a:ext>
              </a:extLst>
            </p:cNvPr>
            <p:cNvGrpSpPr/>
            <p:nvPr/>
          </p:nvGrpSpPr>
          <p:grpSpPr>
            <a:xfrm>
              <a:off x="3216942" y="1342389"/>
              <a:ext cx="5758116" cy="3825995"/>
              <a:chOff x="3483982" y="1522353"/>
              <a:chExt cx="5216426" cy="3466068"/>
            </a:xfrm>
          </p:grpSpPr>
          <p:pic>
            <p:nvPicPr>
              <p:cNvPr id="5" name="Picture 4">
                <a:extLst>
                  <a:ext uri="{FF2B5EF4-FFF2-40B4-BE49-F238E27FC236}">
                    <a16:creationId xmlns:a16="http://schemas.microsoft.com/office/drawing/2014/main" id="{BC776F03-50BE-41D2-A545-C8CBE488ACCD}"/>
                  </a:ext>
                </a:extLst>
              </p:cNvPr>
              <p:cNvPicPr>
                <a:picLocks noChangeAspect="1"/>
              </p:cNvPicPr>
              <p:nvPr/>
            </p:nvPicPr>
            <p:blipFill rotWithShape="1">
              <a:blip r:embed="rId3">
                <a:extLst>
                  <a:ext uri="{28A0092B-C50C-407E-A947-70E740481C1C}">
                    <a14:useLocalDpi xmlns:a14="http://schemas.microsoft.com/office/drawing/2010/main" val="0"/>
                  </a:ext>
                </a:extLst>
              </a:blip>
              <a:srcRect l="12235" r="12014"/>
              <a:stretch/>
            </p:blipFill>
            <p:spPr>
              <a:xfrm>
                <a:off x="3483982" y="1522353"/>
                <a:ext cx="5216426" cy="3466068"/>
              </a:xfrm>
              <a:prstGeom prst="rect">
                <a:avLst/>
              </a:prstGeom>
            </p:spPr>
          </p:pic>
          <p:sp>
            <p:nvSpPr>
              <p:cNvPr id="7" name="Rectangle 6">
                <a:extLst>
                  <a:ext uri="{FF2B5EF4-FFF2-40B4-BE49-F238E27FC236}">
                    <a16:creationId xmlns:a16="http://schemas.microsoft.com/office/drawing/2014/main" id="{EA91D916-5D85-4E36-87B0-A3E18E98B5CC}"/>
                  </a:ext>
                </a:extLst>
              </p:cNvPr>
              <p:cNvSpPr/>
              <p:nvPr/>
            </p:nvSpPr>
            <p:spPr>
              <a:xfrm>
                <a:off x="4602480" y="2489200"/>
                <a:ext cx="293624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4BB3930-3414-4A5D-83D1-299D2FC56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9145" y="2586048"/>
                <a:ext cx="1266099" cy="1338678"/>
              </a:xfrm>
              <a:prstGeom prst="rect">
                <a:avLst/>
              </a:prstGeom>
            </p:spPr>
          </p:pic>
        </p:grpSp>
        <p:sp>
          <p:nvSpPr>
            <p:cNvPr id="32" name="Rectangle 31">
              <a:extLst>
                <a:ext uri="{FF2B5EF4-FFF2-40B4-BE49-F238E27FC236}">
                  <a16:creationId xmlns:a16="http://schemas.microsoft.com/office/drawing/2014/main" id="{3A6A9EF7-66DF-4455-8737-A29A828D3F32}"/>
                </a:ext>
              </a:extLst>
            </p:cNvPr>
            <p:cNvSpPr/>
            <p:nvPr/>
          </p:nvSpPr>
          <p:spPr>
            <a:xfrm>
              <a:off x="4907280" y="2128520"/>
              <a:ext cx="932458" cy="13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E65E9353-3B4E-4E80-9EF8-465FF92BF284}"/>
              </a:ext>
            </a:extLst>
          </p:cNvPr>
          <p:cNvSpPr txBox="1"/>
          <p:nvPr/>
        </p:nvSpPr>
        <p:spPr>
          <a:xfrm>
            <a:off x="0" y="2793722"/>
            <a:ext cx="12192000" cy="923330"/>
          </a:xfrm>
          <a:prstGeom prst="rect">
            <a:avLst/>
          </a:prstGeom>
          <a:noFill/>
        </p:spPr>
        <p:txBody>
          <a:bodyPr wrap="square" rtlCol="0">
            <a:spAutoFit/>
          </a:bodyPr>
          <a:lstStyle/>
          <a:p>
            <a:pPr algn="ctr"/>
            <a:r>
              <a:rPr lang="en-GB" sz="5400" dirty="0">
                <a:solidFill>
                  <a:srgbClr val="27A770"/>
                </a:solidFill>
                <a:latin typeface="Proxima Nova A Cond Black" panose="02000506030000020004" pitchFamily="50" charset="0"/>
              </a:rPr>
              <a:t>Context-aware </a:t>
            </a:r>
            <a:r>
              <a:rPr lang="en-GB" sz="5400" dirty="0">
                <a:solidFill>
                  <a:srgbClr val="5A5A5A"/>
                </a:solidFill>
                <a:latin typeface="Proxima Nova A Cond Black" panose="02000506030000020004" pitchFamily="50" charset="0"/>
              </a:rPr>
              <a:t>app store.</a:t>
            </a:r>
          </a:p>
        </p:txBody>
      </p:sp>
      <p:grpSp>
        <p:nvGrpSpPr>
          <p:cNvPr id="28" name="Group 27">
            <a:extLst>
              <a:ext uri="{FF2B5EF4-FFF2-40B4-BE49-F238E27FC236}">
                <a16:creationId xmlns:a16="http://schemas.microsoft.com/office/drawing/2014/main" id="{1D86A21F-62F9-4E8B-B0A7-3F1F53B46D39}"/>
              </a:ext>
            </a:extLst>
          </p:cNvPr>
          <p:cNvGrpSpPr/>
          <p:nvPr/>
        </p:nvGrpSpPr>
        <p:grpSpPr>
          <a:xfrm>
            <a:off x="785837" y="312678"/>
            <a:ext cx="4548163" cy="2753360"/>
            <a:chOff x="785837" y="312678"/>
            <a:chExt cx="4548163" cy="2753360"/>
          </a:xfrm>
        </p:grpSpPr>
        <p:sp>
          <p:nvSpPr>
            <p:cNvPr id="9" name="Oval 8">
              <a:extLst>
                <a:ext uri="{FF2B5EF4-FFF2-40B4-BE49-F238E27FC236}">
                  <a16:creationId xmlns:a16="http://schemas.microsoft.com/office/drawing/2014/main" id="{A71452CD-043F-4115-A81C-B17AA1EE80BD}"/>
                </a:ext>
              </a:extLst>
            </p:cNvPr>
            <p:cNvSpPr/>
            <p:nvPr/>
          </p:nvSpPr>
          <p:spPr>
            <a:xfrm>
              <a:off x="785837" y="312678"/>
              <a:ext cx="2753360" cy="2753360"/>
            </a:xfrm>
            <a:prstGeom prst="ellipse">
              <a:avLst/>
            </a:prstGeom>
            <a:solidFill>
              <a:srgbClr val="FAAF3F"/>
            </a:solidFill>
            <a:ln w="57150">
              <a:solidFill>
                <a:srgbClr val="5A5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Proxima Nova A Cond Black" panose="02000506030000020004" pitchFamily="50" charset="0"/>
                </a:rPr>
                <a:t>Operating system</a:t>
              </a:r>
            </a:p>
          </p:txBody>
        </p:sp>
        <p:cxnSp>
          <p:nvCxnSpPr>
            <p:cNvPr id="16" name="Straight Arrow Connector 15">
              <a:extLst>
                <a:ext uri="{FF2B5EF4-FFF2-40B4-BE49-F238E27FC236}">
                  <a16:creationId xmlns:a16="http://schemas.microsoft.com/office/drawing/2014/main" id="{AEF44135-121D-4EF3-BA3D-C9BD11945368}"/>
                </a:ext>
              </a:extLst>
            </p:cNvPr>
            <p:cNvCxnSpPr/>
            <p:nvPr/>
          </p:nvCxnSpPr>
          <p:spPr>
            <a:xfrm>
              <a:off x="3413760" y="2194560"/>
              <a:ext cx="1920240" cy="772160"/>
            </a:xfrm>
            <a:prstGeom prst="straightConnector1">
              <a:avLst/>
            </a:prstGeom>
            <a:ln w="57150">
              <a:solidFill>
                <a:srgbClr val="5A5A5A"/>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B76DE5C-5FFE-41F0-8D58-D03E4734C431}"/>
              </a:ext>
            </a:extLst>
          </p:cNvPr>
          <p:cNvGrpSpPr/>
          <p:nvPr/>
        </p:nvGrpSpPr>
        <p:grpSpPr>
          <a:xfrm>
            <a:off x="6847838" y="312678"/>
            <a:ext cx="4558323" cy="2753360"/>
            <a:chOff x="6847838" y="312678"/>
            <a:chExt cx="4558323" cy="2753360"/>
          </a:xfrm>
        </p:grpSpPr>
        <p:sp>
          <p:nvSpPr>
            <p:cNvPr id="10" name="Oval 9">
              <a:extLst>
                <a:ext uri="{FF2B5EF4-FFF2-40B4-BE49-F238E27FC236}">
                  <a16:creationId xmlns:a16="http://schemas.microsoft.com/office/drawing/2014/main" id="{C5B023E0-3071-4E54-83B4-814D248E7430}"/>
                </a:ext>
              </a:extLst>
            </p:cNvPr>
            <p:cNvSpPr/>
            <p:nvPr/>
          </p:nvSpPr>
          <p:spPr>
            <a:xfrm>
              <a:off x="8652801" y="312678"/>
              <a:ext cx="2753360" cy="2753360"/>
            </a:xfrm>
            <a:prstGeom prst="ellipse">
              <a:avLst/>
            </a:prstGeom>
            <a:solidFill>
              <a:srgbClr val="48B8E7"/>
            </a:solidFill>
            <a:ln w="57150">
              <a:solidFill>
                <a:srgbClr val="5A5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Proxima Nova A Cond Black" panose="02000506030000020004" pitchFamily="50" charset="0"/>
                </a:rPr>
                <a:t>User’s location</a:t>
              </a:r>
            </a:p>
          </p:txBody>
        </p:sp>
        <p:cxnSp>
          <p:nvCxnSpPr>
            <p:cNvPr id="17" name="Straight Arrow Connector 16">
              <a:extLst>
                <a:ext uri="{FF2B5EF4-FFF2-40B4-BE49-F238E27FC236}">
                  <a16:creationId xmlns:a16="http://schemas.microsoft.com/office/drawing/2014/main" id="{B01ADE2F-8A67-43F5-8752-EB762E7336CC}"/>
                </a:ext>
              </a:extLst>
            </p:cNvPr>
            <p:cNvCxnSpPr>
              <a:cxnSpLocks/>
            </p:cNvCxnSpPr>
            <p:nvPr/>
          </p:nvCxnSpPr>
          <p:spPr>
            <a:xfrm flipH="1">
              <a:off x="6847838" y="2279212"/>
              <a:ext cx="1958642" cy="650376"/>
            </a:xfrm>
            <a:prstGeom prst="straightConnector1">
              <a:avLst/>
            </a:prstGeom>
            <a:ln w="57150">
              <a:solidFill>
                <a:srgbClr val="5A5A5A"/>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27C785E-0B22-47C1-9933-0A0D7F2668DA}"/>
              </a:ext>
            </a:extLst>
          </p:cNvPr>
          <p:cNvGrpSpPr/>
          <p:nvPr/>
        </p:nvGrpSpPr>
        <p:grpSpPr>
          <a:xfrm>
            <a:off x="348957" y="3717052"/>
            <a:ext cx="4964112" cy="2854960"/>
            <a:chOff x="348957" y="3717052"/>
            <a:chExt cx="4964112" cy="2854960"/>
          </a:xfrm>
        </p:grpSpPr>
        <p:sp>
          <p:nvSpPr>
            <p:cNvPr id="13" name="Oval 12">
              <a:extLst>
                <a:ext uri="{FF2B5EF4-FFF2-40B4-BE49-F238E27FC236}">
                  <a16:creationId xmlns:a16="http://schemas.microsoft.com/office/drawing/2014/main" id="{5F8D7C25-F38A-46D6-847D-697CAD7AE36D}"/>
                </a:ext>
              </a:extLst>
            </p:cNvPr>
            <p:cNvSpPr/>
            <p:nvPr/>
          </p:nvSpPr>
          <p:spPr>
            <a:xfrm>
              <a:off x="348957" y="3818652"/>
              <a:ext cx="2753360" cy="2753360"/>
            </a:xfrm>
            <a:prstGeom prst="ellipse">
              <a:avLst/>
            </a:prstGeom>
            <a:solidFill>
              <a:srgbClr val="F15060"/>
            </a:solidFill>
            <a:ln w="57150">
              <a:solidFill>
                <a:srgbClr val="5A5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Proxima Nova A Cond Black" panose="02000506030000020004" pitchFamily="50" charset="0"/>
                </a:rPr>
                <a:t>Personal or corporate device</a:t>
              </a:r>
            </a:p>
          </p:txBody>
        </p:sp>
        <p:cxnSp>
          <p:nvCxnSpPr>
            <p:cNvPr id="22" name="Straight Arrow Connector 21">
              <a:extLst>
                <a:ext uri="{FF2B5EF4-FFF2-40B4-BE49-F238E27FC236}">
                  <a16:creationId xmlns:a16="http://schemas.microsoft.com/office/drawing/2014/main" id="{E3928BC7-E75A-4FCB-9748-2983B346C339}"/>
                </a:ext>
              </a:extLst>
            </p:cNvPr>
            <p:cNvCxnSpPr>
              <a:cxnSpLocks/>
            </p:cNvCxnSpPr>
            <p:nvPr/>
          </p:nvCxnSpPr>
          <p:spPr>
            <a:xfrm flipV="1">
              <a:off x="3086378" y="3717052"/>
              <a:ext cx="2226691" cy="1328771"/>
            </a:xfrm>
            <a:prstGeom prst="straightConnector1">
              <a:avLst/>
            </a:prstGeom>
            <a:ln w="57150">
              <a:solidFill>
                <a:srgbClr val="5A5A5A"/>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344643D7-2658-47E9-89F2-AE99FD3A4091}"/>
              </a:ext>
            </a:extLst>
          </p:cNvPr>
          <p:cNvGrpSpPr/>
          <p:nvPr/>
        </p:nvGrpSpPr>
        <p:grpSpPr>
          <a:xfrm>
            <a:off x="6942923" y="3717053"/>
            <a:ext cx="4900118" cy="2854959"/>
            <a:chOff x="6942923" y="3717053"/>
            <a:chExt cx="4900118" cy="2854959"/>
          </a:xfrm>
        </p:grpSpPr>
        <p:sp>
          <p:nvSpPr>
            <p:cNvPr id="14" name="Oval 13">
              <a:extLst>
                <a:ext uri="{FF2B5EF4-FFF2-40B4-BE49-F238E27FC236}">
                  <a16:creationId xmlns:a16="http://schemas.microsoft.com/office/drawing/2014/main" id="{3D471F52-6CF7-4EDF-9AEC-946D26489CD9}"/>
                </a:ext>
              </a:extLst>
            </p:cNvPr>
            <p:cNvSpPr/>
            <p:nvPr/>
          </p:nvSpPr>
          <p:spPr>
            <a:xfrm>
              <a:off x="9089681" y="3818652"/>
              <a:ext cx="2753360" cy="2753360"/>
            </a:xfrm>
            <a:prstGeom prst="ellipse">
              <a:avLst/>
            </a:prstGeom>
            <a:solidFill>
              <a:srgbClr val="CE70CC"/>
            </a:solidFill>
            <a:ln w="57150">
              <a:solidFill>
                <a:srgbClr val="5A5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Proxima Nova A Cond Black" panose="02000506030000020004" pitchFamily="50" charset="0"/>
                </a:rPr>
                <a:t>On-domain vs. off-domain</a:t>
              </a:r>
            </a:p>
          </p:txBody>
        </p:sp>
        <p:cxnSp>
          <p:nvCxnSpPr>
            <p:cNvPr id="26" name="Straight Arrow Connector 25">
              <a:extLst>
                <a:ext uri="{FF2B5EF4-FFF2-40B4-BE49-F238E27FC236}">
                  <a16:creationId xmlns:a16="http://schemas.microsoft.com/office/drawing/2014/main" id="{1C10C405-3D08-4A1F-A0C6-F2174AB1EC35}"/>
                </a:ext>
              </a:extLst>
            </p:cNvPr>
            <p:cNvCxnSpPr>
              <a:cxnSpLocks/>
            </p:cNvCxnSpPr>
            <p:nvPr/>
          </p:nvCxnSpPr>
          <p:spPr>
            <a:xfrm flipH="1" flipV="1">
              <a:off x="6942923" y="3717053"/>
              <a:ext cx="2154661" cy="1325191"/>
            </a:xfrm>
            <a:prstGeom prst="straightConnector1">
              <a:avLst/>
            </a:prstGeom>
            <a:ln w="57150">
              <a:solidFill>
                <a:srgbClr val="5A5A5A"/>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319531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300"/>
                                  </p:stCondLst>
                                  <p:childTnLst>
                                    <p:set>
                                      <p:cBhvr>
                                        <p:cTn id="11" dur="1" fill="hold">
                                          <p:stCondLst>
                                            <p:cond delay="0"/>
                                          </p:stCondLst>
                                        </p:cTn>
                                        <p:tgtEl>
                                          <p:spTgt spid="28"/>
                                        </p:tgtEl>
                                        <p:attrNameLst>
                                          <p:attrName>style.visibility</p:attrName>
                                        </p:attrNameLst>
                                      </p:cBhvr>
                                      <p:to>
                                        <p:strVal val="visible"/>
                                      </p:to>
                                    </p:set>
                                  </p:childTnLst>
                                </p:cTn>
                              </p:par>
                            </p:childTnLst>
                          </p:cTn>
                        </p:par>
                        <p:par>
                          <p:cTn id="12" fill="hold">
                            <p:stCondLst>
                              <p:cond delay="300"/>
                            </p:stCondLst>
                            <p:childTnLst>
                              <p:par>
                                <p:cTn id="13" presetID="1" presetClass="entr" presetSubtype="0" fill="hold" nodeType="afterEffect">
                                  <p:stCondLst>
                                    <p:cond delay="300"/>
                                  </p:stCondLst>
                                  <p:childTnLst>
                                    <p:set>
                                      <p:cBhvr>
                                        <p:cTn id="14" dur="1" fill="hold">
                                          <p:stCondLst>
                                            <p:cond delay="0"/>
                                          </p:stCondLst>
                                        </p:cTn>
                                        <p:tgtEl>
                                          <p:spTgt spid="29"/>
                                        </p:tgtEl>
                                        <p:attrNameLst>
                                          <p:attrName>style.visibility</p:attrName>
                                        </p:attrNameLst>
                                      </p:cBhvr>
                                      <p:to>
                                        <p:strVal val="visible"/>
                                      </p:to>
                                    </p:set>
                                  </p:childTnLst>
                                </p:cTn>
                              </p:par>
                            </p:childTnLst>
                          </p:cTn>
                        </p:par>
                        <p:par>
                          <p:cTn id="15" fill="hold">
                            <p:stCondLst>
                              <p:cond delay="600"/>
                            </p:stCondLst>
                            <p:childTnLst>
                              <p:par>
                                <p:cTn id="16" presetID="1" presetClass="entr" presetSubtype="0" fill="hold" nodeType="afterEffect">
                                  <p:stCondLst>
                                    <p:cond delay="300"/>
                                  </p:stCondLst>
                                  <p:childTnLst>
                                    <p:set>
                                      <p:cBhvr>
                                        <p:cTn id="17" dur="1" fill="hold">
                                          <p:stCondLst>
                                            <p:cond delay="0"/>
                                          </p:stCondLst>
                                        </p:cTn>
                                        <p:tgtEl>
                                          <p:spTgt spid="30"/>
                                        </p:tgtEl>
                                        <p:attrNameLst>
                                          <p:attrName>style.visibility</p:attrName>
                                        </p:attrNameLst>
                                      </p:cBhvr>
                                      <p:to>
                                        <p:strVal val="visible"/>
                                      </p:to>
                                    </p:set>
                                  </p:childTnLst>
                                </p:cTn>
                              </p:par>
                            </p:childTnLst>
                          </p:cTn>
                        </p:par>
                        <p:par>
                          <p:cTn id="18" fill="hold">
                            <p:stCondLst>
                              <p:cond delay="900"/>
                            </p:stCondLst>
                            <p:childTnLst>
                              <p:par>
                                <p:cTn id="19" presetID="1" presetClass="entr" presetSubtype="0" fill="hold" nodeType="afterEffect">
                                  <p:stCondLst>
                                    <p:cond delay="30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D71F83-9A94-4D82-B8EF-1D2B19ECD353}"/>
              </a:ext>
            </a:extLst>
          </p:cNvPr>
          <p:cNvSpPr/>
          <p:nvPr/>
        </p:nvSpPr>
        <p:spPr>
          <a:xfrm>
            <a:off x="0" y="0"/>
            <a:ext cx="12192000" cy="685800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51D19E29-A205-46FB-88EF-0A7C569AFC2C}"/>
              </a:ext>
            </a:extLst>
          </p:cNvPr>
          <p:cNvSpPr txBox="1"/>
          <p:nvPr/>
        </p:nvSpPr>
        <p:spPr>
          <a:xfrm>
            <a:off x="0" y="4410627"/>
            <a:ext cx="6099858" cy="1262333"/>
          </a:xfrm>
          <a:prstGeom prst="rect">
            <a:avLst/>
          </a:prstGeom>
          <a:noFill/>
        </p:spPr>
        <p:txBody>
          <a:bodyPr wrap="square" rtlCol="0">
            <a:spAutoFit/>
          </a:bodyPr>
          <a:lstStyle/>
          <a:p>
            <a:pPr algn="r">
              <a:lnSpc>
                <a:spcPct val="150000"/>
              </a:lnSpc>
            </a:pPr>
            <a:r>
              <a:rPr lang="en-GB" sz="5800" dirty="0">
                <a:solidFill>
                  <a:schemeClr val="tx1">
                    <a:lumMod val="75000"/>
                    <a:lumOff val="25000"/>
                  </a:schemeClr>
                </a:solidFill>
                <a:latin typeface="Proxima Nova A Cond Black" panose="02000506030000020004" pitchFamily="50" charset="0"/>
              </a:rPr>
              <a:t>All your apps</a:t>
            </a:r>
          </a:p>
        </p:txBody>
      </p:sp>
      <p:pic>
        <p:nvPicPr>
          <p:cNvPr id="3" name="Picture 2">
            <a:extLst>
              <a:ext uri="{FF2B5EF4-FFF2-40B4-BE49-F238E27FC236}">
                <a16:creationId xmlns:a16="http://schemas.microsoft.com/office/drawing/2014/main" id="{2B2D0FBE-FCA4-41CA-B0E4-81598845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1999" y="1064871"/>
            <a:ext cx="5247999" cy="2981502"/>
          </a:xfrm>
          <a:prstGeom prst="rect">
            <a:avLst/>
          </a:prstGeom>
        </p:spPr>
      </p:pic>
      <p:sp>
        <p:nvSpPr>
          <p:cNvPr id="27" name="TextBox 26">
            <a:extLst>
              <a:ext uri="{FF2B5EF4-FFF2-40B4-BE49-F238E27FC236}">
                <a16:creationId xmlns:a16="http://schemas.microsoft.com/office/drawing/2014/main" id="{3D4324DF-70BB-4469-BDCF-A54590F0FE65}"/>
              </a:ext>
            </a:extLst>
          </p:cNvPr>
          <p:cNvSpPr txBox="1"/>
          <p:nvPr/>
        </p:nvSpPr>
        <p:spPr>
          <a:xfrm>
            <a:off x="6099858" y="4410626"/>
            <a:ext cx="6092142" cy="1262333"/>
          </a:xfrm>
          <a:prstGeom prst="rect">
            <a:avLst/>
          </a:prstGeom>
          <a:noFill/>
        </p:spPr>
        <p:txBody>
          <a:bodyPr wrap="square" rtlCol="0">
            <a:spAutoFit/>
          </a:bodyPr>
          <a:lstStyle/>
          <a:p>
            <a:pPr>
              <a:lnSpc>
                <a:spcPct val="150000"/>
              </a:lnSpc>
            </a:pPr>
            <a:r>
              <a:rPr lang="en-GB" sz="5800" dirty="0">
                <a:solidFill>
                  <a:srgbClr val="FFAA3F"/>
                </a:solidFill>
                <a:latin typeface="Proxima Nova A Cond Black" panose="02000506030000020004" pitchFamily="50" charset="0"/>
              </a:rPr>
              <a:t>in one place.</a:t>
            </a:r>
          </a:p>
        </p:txBody>
      </p:sp>
    </p:spTree>
    <p:extLst>
      <p:ext uri="{BB962C8B-B14F-4D97-AF65-F5344CB8AC3E}">
        <p14:creationId xmlns:p14="http://schemas.microsoft.com/office/powerpoint/2010/main" val="419188008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2.xml><?xml version="1.0" encoding="utf-8"?>
<ds:datastoreItem xmlns:ds="http://schemas.openxmlformats.org/officeDocument/2006/customXml" ds:itemID="{273E7277-3B43-499A-9A0F-9D40CA0EC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73d9e-e767-427a-b112-7406d06611d3"/>
    <ds:schemaRef ds:uri="3f554e08-4bf1-4eb3-90e6-ee503595f6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797269-5AD5-49A6-9FB3-5DEDBEB1E11A}">
  <ds:schemaRefs>
    <ds:schemaRef ds:uri="e6273d9e-e767-427a-b112-7406d06611d3"/>
    <ds:schemaRef ds:uri="http://purl.org/dc/dcmitype/"/>
    <ds:schemaRef ds:uri="http://schemas.microsoft.com/office/infopath/2007/PartnerControls"/>
    <ds:schemaRef ds:uri="3f554e08-4bf1-4eb3-90e6-ee503595f617"/>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10554</TotalTime>
  <Words>1326</Words>
  <Application>Microsoft Office PowerPoint</Application>
  <PresentationFormat>Widescreen</PresentationFormat>
  <Paragraphs>217</Paragraphs>
  <Slides>31</Slides>
  <Notes>19</Notes>
  <HiddenSlides>6</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AlternateGotNo1D</vt:lpstr>
      <vt:lpstr>Arial</vt:lpstr>
      <vt:lpstr>Calibri</vt:lpstr>
      <vt:lpstr>Calibri Light</vt:lpstr>
      <vt:lpstr>Effra</vt:lpstr>
      <vt:lpstr>Proxima Nova A Cond Black</vt:lpstr>
      <vt:lpstr>Proxima Nova A Light</vt:lpstr>
      <vt:lpstr>Proxima Soft</vt:lpstr>
      <vt:lpstr>Wingdings</vt:lpstr>
      <vt:lpstr>Office Theme</vt:lpstr>
      <vt:lpstr>PowerPoint Presentation</vt:lpstr>
      <vt:lpstr>PowerPoint Presentation</vt:lpstr>
      <vt:lpstr>PowerPoint Presentation</vt:lpstr>
      <vt:lpstr>PowerPoint Presentation</vt:lpstr>
      <vt:lpstr>How can we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vt:lpstr>
      <vt:lpstr>Make packaging easier.</vt:lpstr>
      <vt:lpstr>What makes Cloudpaging unique?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us:</vt:lpstr>
      <vt:lpstr>In summary…</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Deployment solutions to improve user experience</dc:title>
  <dc:creator>peter.cooke@software2.com</dc:creator>
  <cp:lastModifiedBy>Armi Kundi</cp:lastModifiedBy>
  <cp:revision>664</cp:revision>
  <cp:lastPrinted>2018-05-09T08:06:37Z</cp:lastPrinted>
  <dcterms:created xsi:type="dcterms:W3CDTF">2017-01-23T08:38:01Z</dcterms:created>
  <dcterms:modified xsi:type="dcterms:W3CDTF">2018-09-17T09:20:09Z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0x01010035E82AF10B8A1E4087FDE568D87CDA78</vt:lpwstr>
  </property>
</Properties>
</file>